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2" r:id="rId1"/>
  </p:sldMasterIdLst>
  <p:notesMasterIdLst>
    <p:notesMasterId r:id="rId23"/>
  </p:notesMasterIdLst>
  <p:sldIdLst>
    <p:sldId id="268" r:id="rId2"/>
    <p:sldId id="272" r:id="rId3"/>
    <p:sldId id="273" r:id="rId4"/>
    <p:sldId id="274" r:id="rId5"/>
    <p:sldId id="275" r:id="rId6"/>
    <p:sldId id="276" r:id="rId7"/>
    <p:sldId id="284" r:id="rId8"/>
    <p:sldId id="278" r:id="rId9"/>
    <p:sldId id="279" r:id="rId10"/>
    <p:sldId id="285" r:id="rId11"/>
    <p:sldId id="286" r:id="rId12"/>
    <p:sldId id="296" r:id="rId13"/>
    <p:sldId id="295" r:id="rId14"/>
    <p:sldId id="289" r:id="rId15"/>
    <p:sldId id="288" r:id="rId16"/>
    <p:sldId id="294" r:id="rId17"/>
    <p:sldId id="293" r:id="rId18"/>
    <p:sldId id="290" r:id="rId19"/>
    <p:sldId id="291" r:id="rId20"/>
    <p:sldId id="292" r:id="rId21"/>
    <p:sldId id="282" r:id="rId22"/>
  </p:sldIdLst>
  <p:sldSz cx="24384000" cy="13716000"/>
  <p:notesSz cx="6858000" cy="9144000"/>
  <p:defaultTextStyle>
    <a:lvl1pPr algn="ctr" defTabSz="457200">
      <a:lnSpc>
        <a:spcPct val="110000"/>
      </a:lnSpc>
      <a:defRPr sz="9000">
        <a:solidFill>
          <a:srgbClr val="7D8490"/>
        </a:solidFill>
        <a:latin typeface="Vista Sans OT Medium"/>
        <a:ea typeface="Vista Sans OT Medium"/>
        <a:cs typeface="Vista Sans OT Medium"/>
        <a:sym typeface="Vista Sans OT Medium"/>
      </a:defRPr>
    </a:lvl1pPr>
    <a:lvl2pPr indent="228600" algn="ctr" defTabSz="457200">
      <a:lnSpc>
        <a:spcPct val="110000"/>
      </a:lnSpc>
      <a:defRPr sz="9000">
        <a:solidFill>
          <a:srgbClr val="7D8490"/>
        </a:solidFill>
        <a:latin typeface="Vista Sans OT Medium"/>
        <a:ea typeface="Vista Sans OT Medium"/>
        <a:cs typeface="Vista Sans OT Medium"/>
        <a:sym typeface="Vista Sans OT Medium"/>
      </a:defRPr>
    </a:lvl2pPr>
    <a:lvl3pPr indent="457200" algn="ctr" defTabSz="457200">
      <a:lnSpc>
        <a:spcPct val="110000"/>
      </a:lnSpc>
      <a:defRPr sz="9000">
        <a:solidFill>
          <a:srgbClr val="7D8490"/>
        </a:solidFill>
        <a:latin typeface="Vista Sans OT Medium"/>
        <a:ea typeface="Vista Sans OT Medium"/>
        <a:cs typeface="Vista Sans OT Medium"/>
        <a:sym typeface="Vista Sans OT Medium"/>
      </a:defRPr>
    </a:lvl3pPr>
    <a:lvl4pPr indent="685800" algn="ctr" defTabSz="457200">
      <a:lnSpc>
        <a:spcPct val="110000"/>
      </a:lnSpc>
      <a:defRPr sz="9000">
        <a:solidFill>
          <a:srgbClr val="7D8490"/>
        </a:solidFill>
        <a:latin typeface="Vista Sans OT Medium"/>
        <a:ea typeface="Vista Sans OT Medium"/>
        <a:cs typeface="Vista Sans OT Medium"/>
        <a:sym typeface="Vista Sans OT Medium"/>
      </a:defRPr>
    </a:lvl4pPr>
    <a:lvl5pPr indent="914400" algn="ctr" defTabSz="457200">
      <a:lnSpc>
        <a:spcPct val="110000"/>
      </a:lnSpc>
      <a:defRPr sz="9000">
        <a:solidFill>
          <a:srgbClr val="7D8490"/>
        </a:solidFill>
        <a:latin typeface="Vista Sans OT Medium"/>
        <a:ea typeface="Vista Sans OT Medium"/>
        <a:cs typeface="Vista Sans OT Medium"/>
        <a:sym typeface="Vista Sans OT Medium"/>
      </a:defRPr>
    </a:lvl5pPr>
    <a:lvl6pPr indent="1143000" algn="ctr" defTabSz="457200">
      <a:lnSpc>
        <a:spcPct val="110000"/>
      </a:lnSpc>
      <a:defRPr sz="9000">
        <a:solidFill>
          <a:srgbClr val="7D8490"/>
        </a:solidFill>
        <a:latin typeface="Vista Sans OT Medium"/>
        <a:ea typeface="Vista Sans OT Medium"/>
        <a:cs typeface="Vista Sans OT Medium"/>
        <a:sym typeface="Vista Sans OT Medium"/>
      </a:defRPr>
    </a:lvl6pPr>
    <a:lvl7pPr indent="1371600" algn="ctr" defTabSz="457200">
      <a:lnSpc>
        <a:spcPct val="110000"/>
      </a:lnSpc>
      <a:defRPr sz="9000">
        <a:solidFill>
          <a:srgbClr val="7D8490"/>
        </a:solidFill>
        <a:latin typeface="Vista Sans OT Medium"/>
        <a:ea typeface="Vista Sans OT Medium"/>
        <a:cs typeface="Vista Sans OT Medium"/>
        <a:sym typeface="Vista Sans OT Medium"/>
      </a:defRPr>
    </a:lvl7pPr>
    <a:lvl8pPr indent="1600200" algn="ctr" defTabSz="457200">
      <a:lnSpc>
        <a:spcPct val="110000"/>
      </a:lnSpc>
      <a:defRPr sz="9000">
        <a:solidFill>
          <a:srgbClr val="7D8490"/>
        </a:solidFill>
        <a:latin typeface="Vista Sans OT Medium"/>
        <a:ea typeface="Vista Sans OT Medium"/>
        <a:cs typeface="Vista Sans OT Medium"/>
        <a:sym typeface="Vista Sans OT Medium"/>
      </a:defRPr>
    </a:lvl8pPr>
    <a:lvl9pPr indent="1828800" algn="ctr" defTabSz="457200">
      <a:lnSpc>
        <a:spcPct val="110000"/>
      </a:lnSpc>
      <a:defRPr sz="9000">
        <a:solidFill>
          <a:srgbClr val="7D8490"/>
        </a:solidFill>
        <a:latin typeface="Vista Sans OT Medium"/>
        <a:ea typeface="Vista Sans OT Medium"/>
        <a:cs typeface="Vista Sans OT Medium"/>
        <a:sym typeface="Vista Sans OT Medium"/>
      </a:defRPr>
    </a:lvl9pPr>
  </p:defaultTextStyle>
  <p:extLst>
    <p:ext uri="{EFAFB233-063F-42B5-8137-9DF3F51BA10A}">
      <p15:sldGuideLst xmlns:p15="http://schemas.microsoft.com/office/powerpoint/2012/main">
        <p15:guide id="1" orient="horz" pos="5312">
          <p15:clr>
            <a:srgbClr val="A4A3A4"/>
          </p15:clr>
        </p15:guide>
        <p15:guide id="2" pos="780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DB2BB"/>
    <a:srgbClr val="FFFFFF"/>
    <a:srgbClr val="E6E6E6"/>
    <a:srgbClr val="DDDEE3"/>
    <a:srgbClr val="898F9C"/>
    <a:srgbClr val="575D6A"/>
    <a:srgbClr val="5890FF"/>
    <a:srgbClr val="385998"/>
    <a:srgbClr val="2C448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C7B018BB-80A7-4F77-B60F-C8B233D01FF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00882B"/>
          </a:solidFill>
        </a:fill>
      </a:tcStyle>
    </a:firstRow>
  </a:tblStyle>
  <a:tblStyle styleId="{EEE7283C-3CF3-47DC-8721-378D4A62B22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8F44A2F1-9E1F-4B54-A3A2-5F16C0AD49E2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010" autoAdjust="0"/>
    <p:restoredTop sz="91337" autoAdjust="0"/>
  </p:normalViewPr>
  <p:slideViewPr>
    <p:cSldViewPr snapToGrid="0" snapToObjects="1" showGuides="1">
      <p:cViewPr varScale="1">
        <p:scale>
          <a:sx n="55" d="100"/>
          <a:sy n="55" d="100"/>
        </p:scale>
        <p:origin x="224" y="520"/>
      </p:cViewPr>
      <p:guideLst>
        <p:guide orient="horz" pos="5312"/>
        <p:guide pos="780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19" name="Shape 1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3150404449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546100">
      <a:defRPr sz="3000">
        <a:latin typeface="Lucida Grande"/>
        <a:ea typeface="Lucida Grande"/>
        <a:cs typeface="Lucida Grande"/>
        <a:sym typeface="Lucida Grande"/>
      </a:defRPr>
    </a:lvl1pPr>
    <a:lvl2pPr indent="228600" defTabSz="546100">
      <a:defRPr sz="3000">
        <a:latin typeface="Lucida Grande"/>
        <a:ea typeface="Lucida Grande"/>
        <a:cs typeface="Lucida Grande"/>
        <a:sym typeface="Lucida Grande"/>
      </a:defRPr>
    </a:lvl2pPr>
    <a:lvl3pPr indent="457200" defTabSz="546100">
      <a:defRPr sz="3000">
        <a:latin typeface="Lucida Grande"/>
        <a:ea typeface="Lucida Grande"/>
        <a:cs typeface="Lucida Grande"/>
        <a:sym typeface="Lucida Grande"/>
      </a:defRPr>
    </a:lvl3pPr>
    <a:lvl4pPr indent="685800" defTabSz="546100">
      <a:defRPr sz="3000">
        <a:latin typeface="Lucida Grande"/>
        <a:ea typeface="Lucida Grande"/>
        <a:cs typeface="Lucida Grande"/>
        <a:sym typeface="Lucida Grande"/>
      </a:defRPr>
    </a:lvl4pPr>
    <a:lvl5pPr indent="914400" defTabSz="546100">
      <a:defRPr sz="3000">
        <a:latin typeface="Lucida Grande"/>
        <a:ea typeface="Lucida Grande"/>
        <a:cs typeface="Lucida Grande"/>
        <a:sym typeface="Lucida Grande"/>
      </a:defRPr>
    </a:lvl5pPr>
    <a:lvl6pPr indent="1143000" defTabSz="546100">
      <a:defRPr sz="3000">
        <a:latin typeface="Lucida Grande"/>
        <a:ea typeface="Lucida Grande"/>
        <a:cs typeface="Lucida Grande"/>
        <a:sym typeface="Lucida Grande"/>
      </a:defRPr>
    </a:lvl6pPr>
    <a:lvl7pPr indent="1371600" defTabSz="546100">
      <a:defRPr sz="3000">
        <a:latin typeface="Lucida Grande"/>
        <a:ea typeface="Lucida Grande"/>
        <a:cs typeface="Lucida Grande"/>
        <a:sym typeface="Lucida Grande"/>
      </a:defRPr>
    </a:lvl7pPr>
    <a:lvl8pPr indent="1600200" defTabSz="546100">
      <a:defRPr sz="3000">
        <a:latin typeface="Lucida Grande"/>
        <a:ea typeface="Lucida Grande"/>
        <a:cs typeface="Lucida Grande"/>
        <a:sym typeface="Lucida Grande"/>
      </a:defRPr>
    </a:lvl8pPr>
    <a:lvl9pPr indent="1828800" defTabSz="546100">
      <a:defRPr sz="3000">
        <a:latin typeface="Lucida Grande"/>
        <a:ea typeface="Lucida Grande"/>
        <a:cs typeface="Lucida Grande"/>
        <a:sym typeface="Lucida Grand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45043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03151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32882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48162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29860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3620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4156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0762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09731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4892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Presentation Tit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5571671"/>
            <a:ext cx="21336000" cy="1838325"/>
          </a:xfrm>
          <a:prstGeom prst="rect">
            <a:avLst/>
          </a:prstGeom>
        </p:spPr>
        <p:txBody>
          <a:bodyPr vert="horz" lIns="0" tIns="0" rIns="0" bIns="0"/>
          <a:lstStyle>
            <a:lvl1pPr algn="l">
              <a:defRPr sz="12000" b="1" i="0">
                <a:solidFill>
                  <a:schemeClr val="accent1"/>
                </a:solidFill>
                <a:latin typeface="FreightSansLFPro SmBd"/>
                <a:cs typeface="FreightSansLFPro SmBd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1524000" y="10312400"/>
            <a:ext cx="21336000" cy="1117600"/>
          </a:xfrm>
          <a:prstGeom prst="rect">
            <a:avLst/>
          </a:prstGeom>
        </p:spPr>
        <p:txBody>
          <a:bodyPr vert="horz" lIns="0" tIns="0" rIns="0" bIns="0"/>
          <a:lstStyle>
            <a:lvl1pPr algn="l" defTabSz="-1041400">
              <a:tabLst/>
              <a:defRPr sz="6000" b="1" baseline="0">
                <a:solidFill>
                  <a:schemeClr val="accent6"/>
                </a:solidFill>
                <a:latin typeface="FreightSansLFPro Med"/>
              </a:defRPr>
            </a:lvl1pPr>
            <a:lvl2pPr algn="l">
              <a:defRPr sz="6000" baseline="0">
                <a:solidFill>
                  <a:srgbClr val="5890FF"/>
                </a:solidFill>
                <a:latin typeface="FreightSansLFPro Med"/>
              </a:defRPr>
            </a:lvl2pPr>
            <a:lvl3pPr algn="l">
              <a:defRPr sz="6000" baseline="0">
                <a:solidFill>
                  <a:srgbClr val="5890FF"/>
                </a:solidFill>
                <a:latin typeface="FreightSansLFPro Med"/>
              </a:defRPr>
            </a:lvl3pPr>
            <a:lvl4pPr algn="l">
              <a:defRPr sz="6000" baseline="0">
                <a:solidFill>
                  <a:srgbClr val="5890FF"/>
                </a:solidFill>
                <a:latin typeface="FreightSansLFPro Med"/>
              </a:defRPr>
            </a:lvl4pPr>
            <a:lvl5pPr algn="l">
              <a:defRPr sz="6000" baseline="0">
                <a:solidFill>
                  <a:srgbClr val="5890FF"/>
                </a:solidFill>
                <a:latin typeface="FreightSansLFPro Me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1524000" y="11430000"/>
            <a:ext cx="21336000" cy="736600"/>
          </a:xfrm>
          <a:prstGeom prst="rect">
            <a:avLst/>
          </a:prstGeom>
        </p:spPr>
        <p:txBody>
          <a:bodyPr vert="horz" lIns="0" tIns="0" rIns="0" bIns="0"/>
          <a:lstStyle>
            <a:lvl1pPr algn="l">
              <a:defRPr sz="5000">
                <a:solidFill>
                  <a:schemeClr val="bg2"/>
                </a:solidFill>
                <a:latin typeface="FreightSansLFPro"/>
                <a:cs typeface="FreightSansLFPro"/>
              </a:defRPr>
            </a:lvl1pPr>
            <a:lvl2pPr algn="l">
              <a:defRPr sz="5000">
                <a:latin typeface="FreightSansLFPro"/>
                <a:cs typeface="FreightSansLFPro"/>
              </a:defRPr>
            </a:lvl2pPr>
            <a:lvl3pPr algn="l">
              <a:defRPr sz="5000">
                <a:latin typeface="FreightSansLFPro"/>
                <a:cs typeface="FreightSansLFPro"/>
              </a:defRPr>
            </a:lvl3pPr>
            <a:lvl4pPr algn="l">
              <a:defRPr sz="5000">
                <a:latin typeface="FreightSansLFPro"/>
                <a:cs typeface="FreightSansLFPro"/>
              </a:defRPr>
            </a:lvl4pPr>
            <a:lvl5pPr algn="l">
              <a:defRPr sz="5000">
                <a:latin typeface="FreightSansLFPro"/>
                <a:cs typeface="FreightSansLFPro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1908432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ulle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1041400"/>
            <a:ext cx="21336000" cy="1838325"/>
          </a:xfrm>
          <a:prstGeom prst="rect">
            <a:avLst/>
          </a:prstGeom>
        </p:spPr>
        <p:txBody>
          <a:bodyPr vert="horz" lIns="0" tIns="0" rIns="0" bIns="0"/>
          <a:lstStyle>
            <a:lvl1pPr algn="l">
              <a:defRPr sz="10000" b="1" i="0">
                <a:solidFill>
                  <a:schemeClr val="accent1"/>
                </a:solidFill>
                <a:latin typeface="FreightSansLFPro SmBd"/>
                <a:cs typeface="FreightSansLFPro SmBd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1524000" y="3111500"/>
            <a:ext cx="21336000" cy="9525000"/>
          </a:xfrm>
          <a:prstGeom prst="rect">
            <a:avLst/>
          </a:prstGeom>
        </p:spPr>
        <p:txBody>
          <a:bodyPr vert="horz" lIns="0" tIns="0" rIns="0" bIns="0"/>
          <a:lstStyle>
            <a:lvl1pPr marL="571500" indent="-571500" algn="l">
              <a:lnSpc>
                <a:spcPct val="120000"/>
              </a:lnSpc>
              <a:buClr>
                <a:srgbClr val="385998"/>
              </a:buClr>
              <a:buSzPct val="100000"/>
              <a:buFont typeface="Arial"/>
              <a:buChar char="•"/>
              <a:defRPr sz="7000" baseline="0">
                <a:solidFill>
                  <a:schemeClr val="bg1"/>
                </a:solidFill>
                <a:latin typeface="FreightSansLFPro"/>
              </a:defRPr>
            </a:lvl1pPr>
            <a:lvl2pPr marL="914400" indent="-457200" algn="l">
              <a:lnSpc>
                <a:spcPct val="120000"/>
              </a:lnSpc>
              <a:buClr>
                <a:srgbClr val="385998"/>
              </a:buClr>
              <a:buFont typeface="Arial" panose="020B0604020202020204" pitchFamily="34" charset="0"/>
              <a:buChar char="•"/>
              <a:defRPr sz="6600">
                <a:solidFill>
                  <a:schemeClr val="bg1"/>
                </a:solidFill>
                <a:latin typeface="FreightSansLFPro"/>
              </a:defRPr>
            </a:lvl2pPr>
            <a:lvl3pPr marL="1371600" indent="-457200" algn="l">
              <a:lnSpc>
                <a:spcPct val="120000"/>
              </a:lnSpc>
              <a:buClr>
                <a:srgbClr val="385998"/>
              </a:buClr>
              <a:buFont typeface="Arial" panose="020B0604020202020204" pitchFamily="34" charset="0"/>
              <a:buChar char="•"/>
              <a:defRPr sz="6000">
                <a:solidFill>
                  <a:schemeClr val="bg1"/>
                </a:solidFill>
                <a:latin typeface="FreightSansLFPro"/>
              </a:defRPr>
            </a:lvl3pPr>
            <a:lvl4pPr marL="1828800" indent="-457200" algn="l">
              <a:lnSpc>
                <a:spcPct val="120000"/>
              </a:lnSpc>
              <a:buClr>
                <a:srgbClr val="385998"/>
              </a:buClr>
              <a:buFont typeface="Arial" panose="020B0604020202020204" pitchFamily="34" charset="0"/>
              <a:buChar char="•"/>
              <a:defRPr sz="5400">
                <a:solidFill>
                  <a:schemeClr val="bg1"/>
                </a:solidFill>
                <a:latin typeface="FreightSansLFPro"/>
              </a:defRPr>
            </a:lvl4pPr>
            <a:lvl5pPr marL="2286000" indent="-457200" algn="l">
              <a:lnSpc>
                <a:spcPct val="120000"/>
              </a:lnSpc>
              <a:buClr>
                <a:srgbClr val="385998"/>
              </a:buClr>
              <a:buFont typeface="Arial" panose="020B0604020202020204" pitchFamily="34" charset="0"/>
              <a:buChar char="•"/>
              <a:defRPr sz="4800">
                <a:solidFill>
                  <a:schemeClr val="bg1"/>
                </a:solidFill>
                <a:latin typeface="FreightSansLFPro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487603854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ragraph Subtit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1524000" y="4826000"/>
            <a:ext cx="21336000" cy="609600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20000"/>
              </a:lnSpc>
              <a:buClr>
                <a:srgbClr val="385998"/>
              </a:buClr>
              <a:buSzPct val="100000"/>
              <a:buFont typeface="Arial"/>
              <a:buNone/>
              <a:defRPr sz="7000" baseline="0">
                <a:solidFill>
                  <a:schemeClr val="bg1"/>
                </a:solidFill>
                <a:latin typeface="FreightSansLFPro"/>
              </a:defRPr>
            </a:lvl1pPr>
            <a:lvl2pPr marL="914400" indent="-457200" algn="l">
              <a:lnSpc>
                <a:spcPct val="120000"/>
              </a:lnSpc>
              <a:buClr>
                <a:srgbClr val="385998"/>
              </a:buClr>
              <a:buFont typeface="Arial" panose="020B0604020202020204" pitchFamily="34" charset="0"/>
              <a:buChar char="•"/>
              <a:defRPr sz="6600">
                <a:solidFill>
                  <a:schemeClr val="bg1"/>
                </a:solidFill>
                <a:latin typeface="FreightSansLFPro"/>
              </a:defRPr>
            </a:lvl2pPr>
            <a:lvl3pPr marL="1371600" indent="-457200" algn="l">
              <a:lnSpc>
                <a:spcPct val="120000"/>
              </a:lnSpc>
              <a:buClr>
                <a:srgbClr val="385998"/>
              </a:buClr>
              <a:buFont typeface="Arial" panose="020B0604020202020204" pitchFamily="34" charset="0"/>
              <a:buChar char="•"/>
              <a:defRPr sz="6000">
                <a:solidFill>
                  <a:schemeClr val="bg1"/>
                </a:solidFill>
                <a:latin typeface="FreightSansLFPro"/>
              </a:defRPr>
            </a:lvl3pPr>
            <a:lvl4pPr marL="1828800" indent="-457200" algn="l">
              <a:lnSpc>
                <a:spcPct val="120000"/>
              </a:lnSpc>
              <a:buClr>
                <a:srgbClr val="385998"/>
              </a:buClr>
              <a:buFont typeface="Arial" panose="020B0604020202020204" pitchFamily="34" charset="0"/>
              <a:buChar char="•"/>
              <a:defRPr sz="5400">
                <a:solidFill>
                  <a:schemeClr val="bg1"/>
                </a:solidFill>
                <a:latin typeface="FreightSansLFPro"/>
              </a:defRPr>
            </a:lvl4pPr>
            <a:lvl5pPr marL="2286000" indent="-457200" algn="l">
              <a:lnSpc>
                <a:spcPct val="120000"/>
              </a:lnSpc>
              <a:buClr>
                <a:srgbClr val="385998"/>
              </a:buClr>
              <a:buFont typeface="Arial" panose="020B0604020202020204" pitchFamily="34" charset="0"/>
              <a:buChar char="•"/>
              <a:defRPr sz="4800">
                <a:solidFill>
                  <a:schemeClr val="bg1"/>
                </a:solidFill>
                <a:latin typeface="FreightSansLFPro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1041400"/>
            <a:ext cx="21336000" cy="1838325"/>
          </a:xfrm>
          <a:prstGeom prst="rect">
            <a:avLst/>
          </a:prstGeom>
        </p:spPr>
        <p:txBody>
          <a:bodyPr vert="horz" lIns="0" tIns="0" rIns="0" bIns="0"/>
          <a:lstStyle>
            <a:lvl1pPr algn="l">
              <a:defRPr sz="10000" b="1" i="0">
                <a:solidFill>
                  <a:schemeClr val="accent1"/>
                </a:solidFill>
                <a:latin typeface="FreightSansLFPro SmBd"/>
                <a:cs typeface="FreightSansLFPro SmBd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1524000" y="2921000"/>
            <a:ext cx="21336000" cy="1117600"/>
          </a:xfrm>
          <a:prstGeom prst="rect">
            <a:avLst/>
          </a:prstGeom>
        </p:spPr>
        <p:txBody>
          <a:bodyPr vert="horz" lIns="0" tIns="0" rIns="0" bIns="0"/>
          <a:lstStyle>
            <a:lvl1pPr algn="l" defTabSz="-1041400">
              <a:tabLst/>
              <a:defRPr sz="6000" baseline="0">
                <a:solidFill>
                  <a:schemeClr val="accent6"/>
                </a:solidFill>
                <a:latin typeface="FreightSansLFPro Med"/>
              </a:defRPr>
            </a:lvl1pPr>
            <a:lvl2pPr algn="l">
              <a:defRPr sz="6000" baseline="0">
                <a:solidFill>
                  <a:srgbClr val="5890FF"/>
                </a:solidFill>
                <a:latin typeface="FreightSansLFPro Med"/>
              </a:defRPr>
            </a:lvl2pPr>
            <a:lvl3pPr algn="l">
              <a:defRPr sz="6000" baseline="0">
                <a:solidFill>
                  <a:srgbClr val="5890FF"/>
                </a:solidFill>
                <a:latin typeface="FreightSansLFPro Med"/>
              </a:defRPr>
            </a:lvl3pPr>
            <a:lvl4pPr algn="l">
              <a:defRPr sz="6000" baseline="0">
                <a:solidFill>
                  <a:srgbClr val="5890FF"/>
                </a:solidFill>
                <a:latin typeface="FreightSansLFPro Med"/>
              </a:defRPr>
            </a:lvl4pPr>
            <a:lvl5pPr algn="l">
              <a:defRPr sz="6000" baseline="0">
                <a:solidFill>
                  <a:srgbClr val="5890FF"/>
                </a:solidFill>
                <a:latin typeface="FreightSansLFPro Me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53355804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Presentation Tit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5571671"/>
            <a:ext cx="21336000" cy="1838325"/>
          </a:xfrm>
          <a:prstGeom prst="rect">
            <a:avLst/>
          </a:prstGeom>
        </p:spPr>
        <p:txBody>
          <a:bodyPr vert="horz" lIns="0" tIns="0" rIns="0" bIns="0"/>
          <a:lstStyle>
            <a:lvl1pPr algn="l">
              <a:defRPr sz="12000" b="1" i="0">
                <a:solidFill>
                  <a:schemeClr val="accent1"/>
                </a:solidFill>
                <a:latin typeface="FreightSansLFPro SmBd"/>
                <a:cs typeface="FreightSansLFPro SmBd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1524000" y="10312400"/>
            <a:ext cx="21336000" cy="1117600"/>
          </a:xfrm>
          <a:prstGeom prst="rect">
            <a:avLst/>
          </a:prstGeom>
        </p:spPr>
        <p:txBody>
          <a:bodyPr vert="horz" lIns="0" tIns="0" rIns="0" bIns="0"/>
          <a:lstStyle>
            <a:lvl1pPr algn="l" defTabSz="-1041400">
              <a:tabLst/>
              <a:defRPr sz="6000" b="1" baseline="0">
                <a:solidFill>
                  <a:schemeClr val="accent6"/>
                </a:solidFill>
                <a:latin typeface="FreightSansLFPro Med"/>
              </a:defRPr>
            </a:lvl1pPr>
            <a:lvl2pPr algn="l">
              <a:defRPr sz="6000" baseline="0">
                <a:solidFill>
                  <a:srgbClr val="5890FF"/>
                </a:solidFill>
                <a:latin typeface="FreightSansLFPro Med"/>
              </a:defRPr>
            </a:lvl2pPr>
            <a:lvl3pPr algn="l">
              <a:defRPr sz="6000" baseline="0">
                <a:solidFill>
                  <a:srgbClr val="5890FF"/>
                </a:solidFill>
                <a:latin typeface="FreightSansLFPro Med"/>
              </a:defRPr>
            </a:lvl3pPr>
            <a:lvl4pPr algn="l">
              <a:defRPr sz="6000" baseline="0">
                <a:solidFill>
                  <a:srgbClr val="5890FF"/>
                </a:solidFill>
                <a:latin typeface="FreightSansLFPro Med"/>
              </a:defRPr>
            </a:lvl4pPr>
            <a:lvl5pPr algn="l">
              <a:defRPr sz="6000" baseline="0">
                <a:solidFill>
                  <a:srgbClr val="5890FF"/>
                </a:solidFill>
                <a:latin typeface="FreightSansLFPro Me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1524000" y="11430000"/>
            <a:ext cx="21336000" cy="736600"/>
          </a:xfrm>
          <a:prstGeom prst="rect">
            <a:avLst/>
          </a:prstGeom>
        </p:spPr>
        <p:txBody>
          <a:bodyPr vert="horz" lIns="0" tIns="0" rIns="0" bIns="0"/>
          <a:lstStyle>
            <a:lvl1pPr algn="l">
              <a:defRPr sz="5000">
                <a:solidFill>
                  <a:schemeClr val="bg2"/>
                </a:solidFill>
                <a:latin typeface="FreightSansLFPro"/>
                <a:cs typeface="FreightSansLFPro"/>
              </a:defRPr>
            </a:lvl1pPr>
            <a:lvl2pPr algn="l">
              <a:defRPr sz="5000">
                <a:latin typeface="FreightSansLFPro"/>
                <a:cs typeface="FreightSansLFPro"/>
              </a:defRPr>
            </a:lvl2pPr>
            <a:lvl3pPr algn="l">
              <a:defRPr sz="5000">
                <a:latin typeface="FreightSansLFPro"/>
                <a:cs typeface="FreightSansLFPro"/>
              </a:defRPr>
            </a:lvl3pPr>
            <a:lvl4pPr algn="l">
              <a:defRPr sz="5000">
                <a:latin typeface="FreightSansLFPro"/>
                <a:cs typeface="FreightSansLFPro"/>
              </a:defRPr>
            </a:lvl4pPr>
            <a:lvl5pPr algn="l">
              <a:defRPr sz="5000">
                <a:latin typeface="FreightSansLFPro"/>
                <a:cs typeface="FreightSansLFPro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Bulle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1041400"/>
            <a:ext cx="21336000" cy="1838325"/>
          </a:xfrm>
          <a:prstGeom prst="rect">
            <a:avLst/>
          </a:prstGeom>
        </p:spPr>
        <p:txBody>
          <a:bodyPr vert="horz" lIns="0" tIns="0" rIns="0" bIns="0"/>
          <a:lstStyle>
            <a:lvl1pPr algn="l">
              <a:defRPr sz="10000" b="1" i="0">
                <a:solidFill>
                  <a:schemeClr val="accent1"/>
                </a:solidFill>
                <a:latin typeface="FreightSansLFPro SmBd"/>
                <a:cs typeface="FreightSansLFPro SmBd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1524000" y="3111500"/>
            <a:ext cx="21336000" cy="9525000"/>
          </a:xfrm>
          <a:prstGeom prst="rect">
            <a:avLst/>
          </a:prstGeom>
        </p:spPr>
        <p:txBody>
          <a:bodyPr vert="horz" lIns="0" tIns="0" rIns="0" bIns="0"/>
          <a:lstStyle>
            <a:lvl1pPr marL="571500" indent="-571500" algn="l">
              <a:lnSpc>
                <a:spcPct val="120000"/>
              </a:lnSpc>
              <a:buClr>
                <a:srgbClr val="385998"/>
              </a:buClr>
              <a:buSzPct val="100000"/>
              <a:buFont typeface="Arial"/>
              <a:buChar char="•"/>
              <a:defRPr sz="7000" baseline="0">
                <a:solidFill>
                  <a:schemeClr val="bg1"/>
                </a:solidFill>
                <a:latin typeface="FreightSansLFPro"/>
              </a:defRPr>
            </a:lvl1pPr>
            <a:lvl2pPr marL="914400" indent="-457200" algn="l">
              <a:lnSpc>
                <a:spcPct val="120000"/>
              </a:lnSpc>
              <a:buClr>
                <a:srgbClr val="385998"/>
              </a:buClr>
              <a:buFont typeface="Arial" panose="020B0604020202020204" pitchFamily="34" charset="0"/>
              <a:buChar char="•"/>
              <a:defRPr sz="6600">
                <a:solidFill>
                  <a:schemeClr val="bg1"/>
                </a:solidFill>
                <a:latin typeface="FreightSansLFPro"/>
              </a:defRPr>
            </a:lvl2pPr>
            <a:lvl3pPr marL="1371600" indent="-457200" algn="l">
              <a:lnSpc>
                <a:spcPct val="120000"/>
              </a:lnSpc>
              <a:buClr>
                <a:srgbClr val="385998"/>
              </a:buClr>
              <a:buFont typeface="Arial" panose="020B0604020202020204" pitchFamily="34" charset="0"/>
              <a:buChar char="•"/>
              <a:defRPr sz="6000">
                <a:solidFill>
                  <a:schemeClr val="bg1"/>
                </a:solidFill>
                <a:latin typeface="FreightSansLFPro"/>
              </a:defRPr>
            </a:lvl3pPr>
            <a:lvl4pPr marL="1828800" indent="-457200" algn="l">
              <a:lnSpc>
                <a:spcPct val="120000"/>
              </a:lnSpc>
              <a:buClr>
                <a:srgbClr val="385998"/>
              </a:buClr>
              <a:buFont typeface="Arial" panose="020B0604020202020204" pitchFamily="34" charset="0"/>
              <a:buChar char="•"/>
              <a:defRPr sz="5400">
                <a:solidFill>
                  <a:schemeClr val="bg1"/>
                </a:solidFill>
                <a:latin typeface="FreightSansLFPro"/>
              </a:defRPr>
            </a:lvl4pPr>
            <a:lvl5pPr marL="2286000" indent="-457200" algn="l">
              <a:lnSpc>
                <a:spcPct val="120000"/>
              </a:lnSpc>
              <a:buClr>
                <a:srgbClr val="385998"/>
              </a:buClr>
              <a:buFont typeface="Arial" panose="020B0604020202020204" pitchFamily="34" charset="0"/>
              <a:buChar char="•"/>
              <a:defRPr sz="4800">
                <a:solidFill>
                  <a:schemeClr val="bg1"/>
                </a:solidFill>
                <a:latin typeface="FreightSansLFPro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650153093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Paragraph Subtit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1524000" y="4826000"/>
            <a:ext cx="21336000" cy="609600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20000"/>
              </a:lnSpc>
              <a:buClr>
                <a:srgbClr val="385998"/>
              </a:buClr>
              <a:buSzPct val="100000"/>
              <a:buFont typeface="Arial"/>
              <a:buNone/>
              <a:defRPr sz="7000" baseline="0">
                <a:solidFill>
                  <a:schemeClr val="bg1"/>
                </a:solidFill>
                <a:latin typeface="FreightSansLFPro"/>
              </a:defRPr>
            </a:lvl1pPr>
            <a:lvl2pPr marL="914400" indent="-457200" algn="l">
              <a:lnSpc>
                <a:spcPct val="120000"/>
              </a:lnSpc>
              <a:buClr>
                <a:srgbClr val="385998"/>
              </a:buClr>
              <a:buFont typeface="Arial" panose="020B0604020202020204" pitchFamily="34" charset="0"/>
              <a:buChar char="•"/>
              <a:defRPr sz="6600">
                <a:solidFill>
                  <a:schemeClr val="bg1"/>
                </a:solidFill>
                <a:latin typeface="FreightSansLFPro"/>
              </a:defRPr>
            </a:lvl2pPr>
            <a:lvl3pPr marL="1371600" indent="-457200" algn="l">
              <a:lnSpc>
                <a:spcPct val="120000"/>
              </a:lnSpc>
              <a:buClr>
                <a:srgbClr val="385998"/>
              </a:buClr>
              <a:buFont typeface="Arial" panose="020B0604020202020204" pitchFamily="34" charset="0"/>
              <a:buChar char="•"/>
              <a:defRPr sz="6000">
                <a:solidFill>
                  <a:schemeClr val="bg1"/>
                </a:solidFill>
                <a:latin typeface="FreightSansLFPro"/>
              </a:defRPr>
            </a:lvl3pPr>
            <a:lvl4pPr marL="1828800" indent="-457200" algn="l">
              <a:lnSpc>
                <a:spcPct val="120000"/>
              </a:lnSpc>
              <a:buClr>
                <a:srgbClr val="385998"/>
              </a:buClr>
              <a:buFont typeface="Arial" panose="020B0604020202020204" pitchFamily="34" charset="0"/>
              <a:buChar char="•"/>
              <a:defRPr sz="5400">
                <a:solidFill>
                  <a:schemeClr val="bg1"/>
                </a:solidFill>
                <a:latin typeface="FreightSansLFPro"/>
              </a:defRPr>
            </a:lvl4pPr>
            <a:lvl5pPr marL="2286000" indent="-457200" algn="l">
              <a:lnSpc>
                <a:spcPct val="120000"/>
              </a:lnSpc>
              <a:buClr>
                <a:srgbClr val="385998"/>
              </a:buClr>
              <a:buFont typeface="Arial" panose="020B0604020202020204" pitchFamily="34" charset="0"/>
              <a:buChar char="•"/>
              <a:defRPr sz="4800">
                <a:solidFill>
                  <a:schemeClr val="bg1"/>
                </a:solidFill>
                <a:latin typeface="FreightSansLFPro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1041400"/>
            <a:ext cx="21336000" cy="1838325"/>
          </a:xfrm>
          <a:prstGeom prst="rect">
            <a:avLst/>
          </a:prstGeom>
        </p:spPr>
        <p:txBody>
          <a:bodyPr vert="horz" lIns="0" tIns="0" rIns="0" bIns="0"/>
          <a:lstStyle>
            <a:lvl1pPr algn="l">
              <a:defRPr sz="10000" b="1" i="0">
                <a:solidFill>
                  <a:schemeClr val="accent1"/>
                </a:solidFill>
                <a:latin typeface="FreightSansLFPro SmBd"/>
                <a:cs typeface="FreightSansLFPro SmBd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1524000" y="2921000"/>
            <a:ext cx="21336000" cy="1117600"/>
          </a:xfrm>
          <a:prstGeom prst="rect">
            <a:avLst/>
          </a:prstGeom>
        </p:spPr>
        <p:txBody>
          <a:bodyPr vert="horz" lIns="0" tIns="0" rIns="0" bIns="0"/>
          <a:lstStyle>
            <a:lvl1pPr algn="l" defTabSz="-1041400">
              <a:tabLst/>
              <a:defRPr sz="6000" baseline="0">
                <a:solidFill>
                  <a:schemeClr val="accent6"/>
                </a:solidFill>
                <a:latin typeface="FreightSansLFPro Med"/>
              </a:defRPr>
            </a:lvl1pPr>
            <a:lvl2pPr algn="l">
              <a:defRPr sz="6000" baseline="0">
                <a:solidFill>
                  <a:srgbClr val="5890FF"/>
                </a:solidFill>
                <a:latin typeface="FreightSansLFPro Med"/>
              </a:defRPr>
            </a:lvl2pPr>
            <a:lvl3pPr algn="l">
              <a:defRPr sz="6000" baseline="0">
                <a:solidFill>
                  <a:srgbClr val="5890FF"/>
                </a:solidFill>
                <a:latin typeface="FreightSansLFPro Med"/>
              </a:defRPr>
            </a:lvl3pPr>
            <a:lvl4pPr algn="l">
              <a:defRPr sz="6000" baseline="0">
                <a:solidFill>
                  <a:srgbClr val="5890FF"/>
                </a:solidFill>
                <a:latin typeface="FreightSansLFPro Med"/>
              </a:defRPr>
            </a:lvl4pPr>
            <a:lvl5pPr algn="l">
              <a:defRPr sz="6000" baseline="0">
                <a:solidFill>
                  <a:srgbClr val="5890FF"/>
                </a:solidFill>
                <a:latin typeface="FreightSansLFPro Me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97574189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Interstitial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5715000"/>
            <a:ext cx="21336000" cy="2286000"/>
          </a:xfrm>
          <a:prstGeom prst="rect">
            <a:avLst/>
          </a:prstGeom>
        </p:spPr>
        <p:txBody>
          <a:bodyPr vert="horz" lIns="0" tIns="0" rIns="0" bIns="0" anchor="ctr" anchorCtr="0"/>
          <a:lstStyle>
            <a:lvl1pPr>
              <a:defRPr sz="12000" b="0" i="0">
                <a:solidFill>
                  <a:schemeClr val="tx1"/>
                </a:solidFill>
                <a:latin typeface="FreightSansLFPro SmBd"/>
                <a:cs typeface="FreightSansLFPro SmBd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739390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9" Type="http://schemas.openxmlformats.org/officeDocument/2006/relationships/image" Target="../media/image2.e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ordmark-Cover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7696" y="5080000"/>
            <a:ext cx="10106526" cy="3556000"/>
          </a:xfrm>
          <a:prstGeom prst="rect">
            <a:avLst/>
          </a:prstGeom>
        </p:spPr>
      </p:pic>
      <p:pic>
        <p:nvPicPr>
          <p:cNvPr id="4" name="Picture 3" descr="Wordmark-Cover.pdf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7696" y="5080000"/>
            <a:ext cx="10106526" cy="35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23451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52" r:id="rId4"/>
    <p:sldLayoutId id="2147483660" r:id="rId5"/>
    <p:sldLayoutId id="2147483661" r:id="rId6"/>
    <p:sldLayoutId id="2147483667" r:id="rId7"/>
  </p:sldLayoutIdLst>
  <p:transition spd="med"/>
  <p:txStyles>
    <p:titleStyle>
      <a:lvl1pPr algn="ctr" defTabSz="546100" eaLnBrk="1" hangingPunct="1">
        <a:defRPr sz="11400">
          <a:solidFill>
            <a:srgbClr val="53585F"/>
          </a:solidFill>
          <a:latin typeface="+mj-lt"/>
          <a:ea typeface="+mj-ea"/>
          <a:cs typeface="+mj-cs"/>
          <a:sym typeface="Helvetica"/>
        </a:defRPr>
      </a:lvl1pPr>
      <a:lvl2pPr indent="228600" algn="ctr" defTabSz="546100" eaLnBrk="1" hangingPunct="1">
        <a:defRPr sz="11400">
          <a:solidFill>
            <a:srgbClr val="53585F"/>
          </a:solidFill>
          <a:latin typeface="+mj-lt"/>
          <a:ea typeface="+mj-ea"/>
          <a:cs typeface="+mj-cs"/>
          <a:sym typeface="Helvetica"/>
        </a:defRPr>
      </a:lvl2pPr>
      <a:lvl3pPr indent="457200" algn="ctr" defTabSz="546100" eaLnBrk="1" hangingPunct="1">
        <a:defRPr sz="11400">
          <a:solidFill>
            <a:srgbClr val="53585F"/>
          </a:solidFill>
          <a:latin typeface="+mj-lt"/>
          <a:ea typeface="+mj-ea"/>
          <a:cs typeface="+mj-cs"/>
          <a:sym typeface="Helvetica"/>
        </a:defRPr>
      </a:lvl3pPr>
      <a:lvl4pPr indent="685800" algn="ctr" defTabSz="546100" eaLnBrk="1" hangingPunct="1">
        <a:defRPr sz="11400">
          <a:solidFill>
            <a:srgbClr val="53585F"/>
          </a:solidFill>
          <a:latin typeface="+mj-lt"/>
          <a:ea typeface="+mj-ea"/>
          <a:cs typeface="+mj-cs"/>
          <a:sym typeface="Helvetica"/>
        </a:defRPr>
      </a:lvl4pPr>
      <a:lvl5pPr indent="914400" algn="ctr" defTabSz="546100" eaLnBrk="1" hangingPunct="1">
        <a:defRPr sz="11400">
          <a:solidFill>
            <a:srgbClr val="53585F"/>
          </a:solidFill>
          <a:latin typeface="+mj-lt"/>
          <a:ea typeface="+mj-ea"/>
          <a:cs typeface="+mj-cs"/>
          <a:sym typeface="Helvetica"/>
        </a:defRPr>
      </a:lvl5pPr>
      <a:lvl6pPr indent="1143000" algn="ctr" defTabSz="546100" eaLnBrk="1" hangingPunct="1">
        <a:defRPr sz="11400">
          <a:solidFill>
            <a:srgbClr val="53585F"/>
          </a:solidFill>
          <a:latin typeface="+mj-lt"/>
          <a:ea typeface="+mj-ea"/>
          <a:cs typeface="+mj-cs"/>
          <a:sym typeface="Helvetica"/>
        </a:defRPr>
      </a:lvl6pPr>
      <a:lvl7pPr indent="1371600" algn="ctr" defTabSz="546100" eaLnBrk="1" hangingPunct="1">
        <a:defRPr sz="11400">
          <a:solidFill>
            <a:srgbClr val="53585F"/>
          </a:solidFill>
          <a:latin typeface="+mj-lt"/>
          <a:ea typeface="+mj-ea"/>
          <a:cs typeface="+mj-cs"/>
          <a:sym typeface="Helvetica"/>
        </a:defRPr>
      </a:lvl7pPr>
      <a:lvl8pPr indent="1600200" algn="ctr" defTabSz="546100" eaLnBrk="1" hangingPunct="1">
        <a:defRPr sz="11400">
          <a:solidFill>
            <a:srgbClr val="53585F"/>
          </a:solidFill>
          <a:latin typeface="+mj-lt"/>
          <a:ea typeface="+mj-ea"/>
          <a:cs typeface="+mj-cs"/>
          <a:sym typeface="Helvetica"/>
        </a:defRPr>
      </a:lvl8pPr>
      <a:lvl9pPr indent="1828800" algn="ctr" defTabSz="546100" eaLnBrk="1" hangingPunct="1">
        <a:defRPr sz="11400">
          <a:solidFill>
            <a:srgbClr val="53585F"/>
          </a:solidFill>
          <a:latin typeface="+mj-lt"/>
          <a:ea typeface="+mj-ea"/>
          <a:cs typeface="+mj-cs"/>
          <a:sym typeface="Helvetica"/>
        </a:defRPr>
      </a:lvl9pPr>
    </p:titleStyle>
    <p:bodyStyle>
      <a:lvl1pPr algn="ctr" defTabSz="546100" eaLnBrk="1" hangingPunct="1">
        <a:defRPr sz="4800">
          <a:solidFill>
            <a:srgbClr val="53585F"/>
          </a:solidFill>
          <a:latin typeface="+mj-lt"/>
          <a:ea typeface="+mj-ea"/>
          <a:cs typeface="+mj-cs"/>
          <a:sym typeface="Helvetica"/>
        </a:defRPr>
      </a:lvl1pPr>
      <a:lvl2pPr algn="ctr" defTabSz="546100" eaLnBrk="1" hangingPunct="1">
        <a:defRPr sz="4800">
          <a:solidFill>
            <a:srgbClr val="53585F"/>
          </a:solidFill>
          <a:latin typeface="+mj-lt"/>
          <a:ea typeface="+mj-ea"/>
          <a:cs typeface="+mj-cs"/>
          <a:sym typeface="Helvetica"/>
        </a:defRPr>
      </a:lvl2pPr>
      <a:lvl3pPr algn="ctr" defTabSz="546100" eaLnBrk="1" hangingPunct="1">
        <a:defRPr sz="4800">
          <a:solidFill>
            <a:srgbClr val="53585F"/>
          </a:solidFill>
          <a:latin typeface="+mj-lt"/>
          <a:ea typeface="+mj-ea"/>
          <a:cs typeface="+mj-cs"/>
          <a:sym typeface="Helvetica"/>
        </a:defRPr>
      </a:lvl3pPr>
      <a:lvl4pPr algn="ctr" defTabSz="546100" eaLnBrk="1" hangingPunct="1">
        <a:defRPr sz="4800">
          <a:solidFill>
            <a:srgbClr val="53585F"/>
          </a:solidFill>
          <a:latin typeface="+mj-lt"/>
          <a:ea typeface="+mj-ea"/>
          <a:cs typeface="+mj-cs"/>
          <a:sym typeface="Helvetica"/>
        </a:defRPr>
      </a:lvl4pPr>
      <a:lvl5pPr algn="ctr" defTabSz="546100" eaLnBrk="1" hangingPunct="1">
        <a:defRPr sz="4800">
          <a:solidFill>
            <a:srgbClr val="53585F"/>
          </a:solidFill>
          <a:latin typeface="+mj-lt"/>
          <a:ea typeface="+mj-ea"/>
          <a:cs typeface="+mj-cs"/>
          <a:sym typeface="Helvetica"/>
        </a:defRPr>
      </a:lvl5pPr>
      <a:lvl6pPr indent="241300" algn="ctr" defTabSz="546100" eaLnBrk="1" hangingPunct="1">
        <a:defRPr sz="4800">
          <a:solidFill>
            <a:srgbClr val="53585F"/>
          </a:solidFill>
          <a:latin typeface="+mj-lt"/>
          <a:ea typeface="+mj-ea"/>
          <a:cs typeface="+mj-cs"/>
          <a:sym typeface="Helvetica"/>
        </a:defRPr>
      </a:lvl6pPr>
      <a:lvl7pPr indent="469900" algn="ctr" defTabSz="546100" eaLnBrk="1" hangingPunct="1">
        <a:defRPr sz="4800">
          <a:solidFill>
            <a:srgbClr val="53585F"/>
          </a:solidFill>
          <a:latin typeface="+mj-lt"/>
          <a:ea typeface="+mj-ea"/>
          <a:cs typeface="+mj-cs"/>
          <a:sym typeface="Helvetica"/>
        </a:defRPr>
      </a:lvl7pPr>
      <a:lvl8pPr indent="711200" algn="ctr" defTabSz="546100" eaLnBrk="1" hangingPunct="1">
        <a:defRPr sz="4800">
          <a:solidFill>
            <a:srgbClr val="53585F"/>
          </a:solidFill>
          <a:latin typeface="+mj-lt"/>
          <a:ea typeface="+mj-ea"/>
          <a:cs typeface="+mj-cs"/>
          <a:sym typeface="Helvetica"/>
        </a:defRPr>
      </a:lvl8pPr>
      <a:lvl9pPr indent="952500" algn="ctr" defTabSz="546100" eaLnBrk="1" hangingPunct="1">
        <a:defRPr sz="4800">
          <a:solidFill>
            <a:srgbClr val="53585F"/>
          </a:solidFill>
          <a:latin typeface="+mj-lt"/>
          <a:ea typeface="+mj-ea"/>
          <a:cs typeface="+mj-cs"/>
          <a:sym typeface="Helvetica"/>
        </a:defRPr>
      </a:lvl9pPr>
    </p:bodyStyle>
    <p:otherStyle>
      <a:lvl1pPr algn="ctr" defTabSz="546100" eaLnBrk="1" hangingPunct="1">
        <a:defRPr sz="2400">
          <a:solidFill>
            <a:schemeClr val="tx1"/>
          </a:solidFill>
          <a:latin typeface="+mn-lt"/>
          <a:ea typeface="+mn-ea"/>
          <a:cs typeface="+mn-cs"/>
          <a:sym typeface="Helvetica"/>
        </a:defRPr>
      </a:lvl1pPr>
      <a:lvl2pPr indent="228600" algn="ctr" defTabSz="546100" eaLnBrk="1" hangingPunct="1">
        <a:defRPr sz="2400">
          <a:solidFill>
            <a:schemeClr val="tx1"/>
          </a:solidFill>
          <a:latin typeface="+mn-lt"/>
          <a:ea typeface="+mn-ea"/>
          <a:cs typeface="+mn-cs"/>
          <a:sym typeface="Helvetica"/>
        </a:defRPr>
      </a:lvl2pPr>
      <a:lvl3pPr indent="457200" algn="ctr" defTabSz="546100" eaLnBrk="1" hangingPunct="1">
        <a:defRPr sz="2400">
          <a:solidFill>
            <a:schemeClr val="tx1"/>
          </a:solidFill>
          <a:latin typeface="+mn-lt"/>
          <a:ea typeface="+mn-ea"/>
          <a:cs typeface="+mn-cs"/>
          <a:sym typeface="Helvetica"/>
        </a:defRPr>
      </a:lvl3pPr>
      <a:lvl4pPr indent="685800" algn="ctr" defTabSz="546100" eaLnBrk="1" hangingPunct="1">
        <a:defRPr sz="2400">
          <a:solidFill>
            <a:schemeClr val="tx1"/>
          </a:solidFill>
          <a:latin typeface="+mn-lt"/>
          <a:ea typeface="+mn-ea"/>
          <a:cs typeface="+mn-cs"/>
          <a:sym typeface="Helvetica"/>
        </a:defRPr>
      </a:lvl4pPr>
      <a:lvl5pPr indent="914400" algn="ctr" defTabSz="546100" eaLnBrk="1" hangingPunct="1">
        <a:defRPr sz="2400">
          <a:solidFill>
            <a:schemeClr val="tx1"/>
          </a:solidFill>
          <a:latin typeface="+mn-lt"/>
          <a:ea typeface="+mn-ea"/>
          <a:cs typeface="+mn-cs"/>
          <a:sym typeface="Helvetica"/>
        </a:defRPr>
      </a:lvl5pPr>
      <a:lvl6pPr indent="1143000" algn="ctr" defTabSz="546100" eaLnBrk="1" hangingPunct="1">
        <a:defRPr sz="2400">
          <a:solidFill>
            <a:schemeClr val="tx1"/>
          </a:solidFill>
          <a:latin typeface="+mn-lt"/>
          <a:ea typeface="+mn-ea"/>
          <a:cs typeface="+mn-cs"/>
          <a:sym typeface="Helvetica"/>
        </a:defRPr>
      </a:lvl6pPr>
      <a:lvl7pPr indent="1371600" algn="ctr" defTabSz="546100" eaLnBrk="1" hangingPunct="1">
        <a:defRPr sz="2400">
          <a:solidFill>
            <a:schemeClr val="tx1"/>
          </a:solidFill>
          <a:latin typeface="+mn-lt"/>
          <a:ea typeface="+mn-ea"/>
          <a:cs typeface="+mn-cs"/>
          <a:sym typeface="Helvetica"/>
        </a:defRPr>
      </a:lvl7pPr>
      <a:lvl8pPr indent="1600200" algn="ctr" defTabSz="546100" eaLnBrk="1" hangingPunct="1">
        <a:defRPr sz="2400">
          <a:solidFill>
            <a:schemeClr val="tx1"/>
          </a:solidFill>
          <a:latin typeface="+mn-lt"/>
          <a:ea typeface="+mn-ea"/>
          <a:cs typeface="+mn-cs"/>
          <a:sym typeface="Helvetica"/>
        </a:defRPr>
      </a:lvl8pPr>
      <a:lvl9pPr indent="1828800" algn="ctr" defTabSz="546100" eaLnBrk="1" hangingPunct="1">
        <a:defRPr sz="2400">
          <a:solidFill>
            <a:schemeClr val="tx1"/>
          </a:solidFill>
          <a:latin typeface="+mn-lt"/>
          <a:ea typeface="+mn-ea"/>
          <a:cs typeface="+mn-cs"/>
          <a:sym typeface="Helvetica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tiff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image" Target="../media/image13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emf"/><Relationship Id="rId3" Type="http://schemas.openxmlformats.org/officeDocument/2006/relationships/image" Target="../media/image10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Estimated Payment Date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David Chi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2016-07-18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085530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351" y="0"/>
            <a:ext cx="21336000" cy="1471961"/>
          </a:xfrm>
        </p:spPr>
        <p:txBody>
          <a:bodyPr anchor="ctr"/>
          <a:lstStyle/>
          <a:p>
            <a:pPr lvl="0">
              <a:lnSpc>
                <a:spcPct val="120000"/>
              </a:lnSpc>
              <a:buClr>
                <a:srgbClr val="385998"/>
              </a:buClr>
              <a:buSzPct val="100000"/>
            </a:pPr>
            <a:r>
              <a:rPr lang="en-US" sz="8000" dirty="0"/>
              <a:t>Modeling Cycle Times</a:t>
            </a:r>
            <a:endParaRPr lang="en-US" sz="8000" b="0" dirty="0">
              <a:solidFill>
                <a:srgbClr val="53585F"/>
              </a:solidFill>
              <a:latin typeface="FreightSansLFPro"/>
              <a:cs typeface="Helvetic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905091" y="4136351"/>
            <a:ext cx="8783782" cy="470898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457200" rtl="0" fontAlgn="auto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charset="0"/>
                <a:ea typeface="Arial" charset="0"/>
                <a:cs typeface="Arial" charset="0"/>
                <a:sym typeface="Vista Sans OT Medium"/>
              </a:rPr>
              <a:t>All Cycle Times tested using all combinations of parameters.</a:t>
            </a:r>
          </a:p>
          <a:p>
            <a:pPr marL="1836738" indent="-458788" algn="l" defTabSz="914400" rtl="0" latinLnBrk="1" hangingPunct="0">
              <a:lnSpc>
                <a:spcPct val="100000"/>
              </a:lnSpc>
              <a:buFont typeface="Arial" charset="0"/>
              <a:buChar char="•"/>
            </a:pPr>
            <a:r>
              <a:rPr lang="en-US" sz="36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N: 100, 500, 1000, 2000, 4000</a:t>
            </a:r>
          </a:p>
          <a:p>
            <a:pPr marL="1836738" indent="-458788" algn="l" defTabSz="914400" rtl="0" latinLnBrk="1" hangingPunct="0">
              <a:lnSpc>
                <a:spcPct val="100000"/>
              </a:lnSpc>
              <a:buFont typeface="Arial" charset="0"/>
              <a:buChar char="•"/>
            </a:pPr>
            <a:r>
              <a:rPr lang="en-US" sz="36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d: 4</a:t>
            </a:r>
          </a:p>
          <a:p>
            <a:pPr marL="1836738" indent="-458788" algn="l" defTabSz="914400" rtl="0" latinLnBrk="1" hangingPunct="0">
              <a:lnSpc>
                <a:spcPct val="100000"/>
              </a:lnSpc>
              <a:buFont typeface="Arial" charset="0"/>
              <a:buChar char="•"/>
            </a:pPr>
            <a:r>
              <a:rPr lang="en-US" sz="3600" dirty="0">
                <a:solidFill>
                  <a:schemeClr val="bg1"/>
                </a:solidFill>
                <a:latin typeface="Symbol" charset="2"/>
                <a:ea typeface="Symbol" charset="2"/>
                <a:cs typeface="Symbol" charset="2"/>
              </a:rPr>
              <a:t>l</a:t>
            </a:r>
            <a:r>
              <a:rPr lang="en-US" sz="36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: 0.001, 0.005, </a:t>
            </a:r>
            <a:r>
              <a:rPr lang="pt-BR" sz="36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0.01, 0.1, 0.2, 0.3</a:t>
            </a:r>
            <a:endParaRPr lang="en-US" sz="36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  <a:p>
            <a:pPr marL="0" marR="0" indent="0" algn="l" defTabSz="457200" rtl="0" fontAlgn="auto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36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  <a:p>
            <a:pPr marL="0" marR="0" indent="0" algn="l" defTabSz="457200" rtl="0" fontAlgn="auto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charset="0"/>
                <a:ea typeface="Arial" charset="0"/>
                <a:cs typeface="Arial" charset="0"/>
                <a:sym typeface="Vista Sans OT Medium"/>
              </a:rPr>
              <a:t>Combination with lowest test MSE identified</a:t>
            </a:r>
            <a:r>
              <a:rPr kumimoji="0" lang="en-US" sz="3600" b="0" i="0" u="none" strike="noStrike" cap="none" spc="0" normalizeH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charset="0"/>
                <a:ea typeface="Arial" charset="0"/>
                <a:cs typeface="Arial" charset="0"/>
                <a:sym typeface="Vista Sans OT Medium"/>
              </a:rPr>
              <a:t> for each Cycle Time.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25612" y="1222580"/>
            <a:ext cx="10620087" cy="12169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072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351" y="0"/>
            <a:ext cx="21336000" cy="1471961"/>
          </a:xfrm>
        </p:spPr>
        <p:txBody>
          <a:bodyPr anchor="ctr"/>
          <a:lstStyle/>
          <a:p>
            <a:pPr lvl="0">
              <a:lnSpc>
                <a:spcPct val="120000"/>
              </a:lnSpc>
              <a:buClr>
                <a:srgbClr val="385998"/>
              </a:buClr>
              <a:buSzPct val="100000"/>
            </a:pPr>
            <a:r>
              <a:rPr lang="en-US" sz="8000" dirty="0"/>
              <a:t>Modeling Cycle Times</a:t>
            </a:r>
            <a:endParaRPr lang="en-US" sz="8000" b="0" dirty="0">
              <a:solidFill>
                <a:srgbClr val="53585F"/>
              </a:solidFill>
              <a:latin typeface="FreightSansLFPro"/>
              <a:cs typeface="Helvetic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18836" y="3277369"/>
            <a:ext cx="5714231" cy="182819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457200" rtl="0" fontAlgn="auto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charset="0"/>
                <a:ea typeface="Arial" charset="0"/>
                <a:cs typeface="Arial" charset="0"/>
                <a:sym typeface="Vista Sans OT Medium"/>
              </a:rPr>
              <a:t>Combination with lowest test MSE identified</a:t>
            </a:r>
            <a:r>
              <a:rPr kumimoji="0" lang="en-US" sz="3600" b="0" i="0" u="none" strike="noStrike" cap="none" spc="0" normalizeH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charset="0"/>
                <a:ea typeface="Arial" charset="0"/>
                <a:cs typeface="Arial" charset="0"/>
                <a:sym typeface="Vista Sans OT Medium"/>
              </a:rPr>
              <a:t> for each Cycle Time.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4498578" y="8584998"/>
                <a:ext cx="5462265" cy="166353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t">
                <a:spAutoFit/>
              </a:bodyPr>
              <a:lstStyle/>
              <a:p>
                <a:pPr algn="l" rtl="0" hangingPunc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36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FillTx/>
                          <a:latin typeface="Cambria Math" charset="0"/>
                          <a:ea typeface="Arial" charset="0"/>
                          <a:cs typeface="Arial" charset="0"/>
                          <a:sym typeface="Vista Sans OT Medium"/>
                        </a:rPr>
                        <m:t>𝑀𝑆𝐸</m:t>
                      </m:r>
                      <m:r>
                        <a:rPr kumimoji="0" lang="en-US" sz="36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FillTx/>
                          <a:latin typeface="Cambria Math" charset="0"/>
                          <a:ea typeface="Arial" charset="0"/>
                          <a:cs typeface="Arial" charset="0"/>
                          <a:sym typeface="Vista Sans OT Medium"/>
                        </a:rPr>
                        <m:t>= </m:t>
                      </m:r>
                      <m:f>
                        <m:fPr>
                          <m:ctrlPr>
                            <a:rPr kumimoji="0" lang="bg-BG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FillTx/>
                              <a:latin typeface="Cambria Math" charset="0"/>
                              <a:ea typeface="Arial" charset="0"/>
                              <a:cs typeface="Arial" charset="0"/>
                              <a:sym typeface="Vista Sans OT Medium"/>
                            </a:rPr>
                          </m:ctrlPr>
                        </m:fPr>
                        <m:num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FillTx/>
                              <a:latin typeface="Cambria Math" charset="0"/>
                              <a:ea typeface="Arial" charset="0"/>
                              <a:cs typeface="Arial" charset="0"/>
                              <a:sym typeface="Vista Sans OT Medium"/>
                            </a:rPr>
                            <m:t>1</m:t>
                          </m:r>
                        </m:num>
                        <m:den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FillTx/>
                              <a:latin typeface="Cambria Math" charset="0"/>
                              <a:ea typeface="Arial" charset="0"/>
                              <a:cs typeface="Arial" charset="0"/>
                              <a:sym typeface="Vista Sans OT Medium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kumimoji="0" lang="is-I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FillTx/>
                              <a:latin typeface="Cambria Math" charset="0"/>
                              <a:ea typeface="Arial" charset="0"/>
                              <a:cs typeface="Arial" charset="0"/>
                              <a:sym typeface="Vista Sans OT Medium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FillTx/>
                              <a:latin typeface="Cambria Math" charset="0"/>
                              <a:ea typeface="Arial" charset="0"/>
                              <a:cs typeface="Arial" charset="0"/>
                              <a:sym typeface="Vista Sans OT Medium"/>
                            </a:rPr>
                            <m:t>𝑖</m:t>
                          </m:r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FillTx/>
                              <a:latin typeface="Cambria Math" charset="0"/>
                              <a:ea typeface="Arial" charset="0"/>
                              <a:cs typeface="Arial" charset="0"/>
                              <a:sym typeface="Vista Sans OT Medium"/>
                            </a:rPr>
                            <m:t>=1</m:t>
                          </m:r>
                        </m:sub>
                        <m:sup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FillTx/>
                              <a:latin typeface="Cambria Math" charset="0"/>
                              <a:ea typeface="Arial" charset="0"/>
                              <a:cs typeface="Arial" charset="0"/>
                              <a:sym typeface="Vista Sans OT Medium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kumimoji="0" lang="is-IS" sz="36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chemeClr val="bg1"/>
                                  </a:solidFill>
                                  <a:effectLst/>
                                  <a:uFillTx/>
                                  <a:latin typeface="Cambria Math" charset="0"/>
                                  <a:ea typeface="Arial" charset="0"/>
                                  <a:cs typeface="Arial" charset="0"/>
                                  <a:sym typeface="Vista Sans OT Medium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is-IS" sz="36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Arial" charset="0"/>
                                      <a:cs typeface="Arial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600" i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  <a:ea typeface="Arial" charset="0"/>
                                          <a:cs typeface="Arial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i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  <a:ea typeface="Arial" charset="0"/>
                                          <a:cs typeface="Arial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3600" i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  <a:ea typeface="Arial" charset="0"/>
                                          <a:cs typeface="Arial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Arial" charset="0"/>
                                      <a:cs typeface="Arial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sz="3600" i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  <a:ea typeface="Arial" charset="0"/>
                                          <a:cs typeface="Arial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3600" i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  <a:ea typeface="Arial" charset="0"/>
                                          <a:cs typeface="Arial" charset="0"/>
                                        </a:rPr>
                                        <m:t>𝑓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is-IS" sz="3600" i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  <a:ea typeface="Arial" charset="0"/>
                                          <a:cs typeface="Arial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3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charset="0"/>
                                              <a:ea typeface="Arial" charset="0"/>
                                              <a:cs typeface="Arial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charset="0"/>
                                              <a:ea typeface="Arial" charset="0"/>
                                              <a:cs typeface="Arial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3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charset="0"/>
                                              <a:ea typeface="Arial" charset="0"/>
                                              <a:cs typeface="Arial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kumimoji="0" lang="en-US" sz="36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chemeClr val="bg1"/>
                                  </a:solidFill>
                                  <a:effectLst/>
                                  <a:uFillTx/>
                                  <a:latin typeface="Cambria Math" charset="0"/>
                                  <a:ea typeface="Arial" charset="0"/>
                                  <a:cs typeface="Arial" charset="0"/>
                                  <a:sym typeface="Vista Sans OT Medium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kumimoji="0" lang="en-US" sz="3600" b="0" i="0" u="none" strike="noStrike" cap="none" spc="0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Arial" charset="0"/>
                  <a:ea typeface="Arial" charset="0"/>
                  <a:cs typeface="Arial" charset="0"/>
                  <a:sym typeface="Vista Sans OT Medium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8578" y="8584998"/>
                <a:ext cx="5462265" cy="166353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4022608" y="7975600"/>
            <a:ext cx="7958666" cy="60939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457200" rtl="0" fontAlgn="auto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charset="0"/>
                <a:ea typeface="Arial" charset="0"/>
                <a:cs typeface="Arial" charset="0"/>
                <a:sym typeface="Vista Sans OT Medium"/>
              </a:rPr>
              <a:t>Quality of</a:t>
            </a:r>
            <a:r>
              <a:rPr kumimoji="0" lang="en-US" sz="3600" b="0" i="0" u="none" strike="noStrike" cap="none" spc="0" normalizeH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charset="0"/>
                <a:ea typeface="Arial" charset="0"/>
                <a:cs typeface="Arial" charset="0"/>
                <a:sym typeface="Vista Sans OT Medium"/>
              </a:rPr>
              <a:t> fit:</a:t>
            </a:r>
            <a:endParaRPr kumimoji="0" lang="en-US" sz="3600" b="0" i="0" u="none" strike="noStrike" cap="none" spc="0" normalizeH="0" baseline="0" dirty="0" smtClean="0">
              <a:ln>
                <a:noFill/>
              </a:ln>
              <a:solidFill>
                <a:schemeClr val="bg1"/>
              </a:solidFill>
              <a:effectLst/>
              <a:uFillTx/>
              <a:latin typeface="Arial" charset="0"/>
              <a:ea typeface="Arial" charset="0"/>
              <a:cs typeface="Arial" charset="0"/>
              <a:sym typeface="Vista Sans OT Medium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498578" y="10841491"/>
                <a:ext cx="2915926" cy="68127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t">
                <a:spAutoFit/>
              </a:bodyPr>
              <a:lstStyle/>
              <a:p>
                <a:pPr marL="0" marR="0" indent="0" algn="l" defTabSz="457200" rtl="0" fontAlgn="auto" hangingPunct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36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FillTx/>
                          <a:latin typeface="Cambria Math" charset="0"/>
                          <a:ea typeface="Arial" charset="0"/>
                          <a:cs typeface="Arial" charset="0"/>
                          <a:sym typeface="Vista Sans OT Medium"/>
                        </a:rPr>
                        <m:t>𝑅𝑀𝑆</m:t>
                      </m:r>
                      <m:r>
                        <a:rPr kumimoji="0" lang="en-US" sz="36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FillTx/>
                          <a:latin typeface="Cambria Math" charset="0"/>
                          <a:ea typeface="Arial" charset="0"/>
                          <a:cs typeface="Arial" charset="0"/>
                          <a:sym typeface="Vista Sans OT Medium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FillTx/>
                              <a:latin typeface="Cambria Math" charset="0"/>
                              <a:ea typeface="Arial" charset="0"/>
                              <a:cs typeface="Arial" charset="0"/>
                              <a:sym typeface="Vista Sans OT Medium"/>
                            </a:rPr>
                          </m:ctrlPr>
                        </m:radPr>
                        <m:deg/>
                        <m:e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FillTx/>
                              <a:latin typeface="Cambria Math" charset="0"/>
                              <a:ea typeface="Arial" charset="0"/>
                              <a:cs typeface="Arial" charset="0"/>
                              <a:sym typeface="Vista Sans OT Medium"/>
                            </a:rPr>
                            <m:t>𝑀𝑆𝐸</m:t>
                          </m:r>
                        </m:e>
                      </m:rad>
                    </m:oMath>
                  </m:oMathPara>
                </a14:m>
                <a:endParaRPr kumimoji="0" lang="en-US" sz="3600" b="0" i="0" u="none" strike="noStrike" cap="none" spc="0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Arial" charset="0"/>
                  <a:ea typeface="Arial" charset="0"/>
                  <a:cs typeface="Arial" charset="0"/>
                  <a:sym typeface="Vista Sans OT Medium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8578" y="10841491"/>
                <a:ext cx="2915926" cy="681277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4498578" y="12183461"/>
                <a:ext cx="7006726" cy="60939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t">
                <a:spAutoFit/>
              </a:bodyPr>
              <a:lstStyle/>
              <a:p>
                <a:pPr marL="0" marR="0" indent="0" algn="l" defTabSz="457200" rtl="0" fontAlgn="auto" hangingPunct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36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FillTx/>
                          <a:latin typeface="Cambria Math" charset="0"/>
                          <a:ea typeface="Arial" charset="0"/>
                          <a:cs typeface="Arial" charset="0"/>
                          <a:sym typeface="Vista Sans OT Medium"/>
                        </a:rPr>
                        <m:t>𝑀𝑆𝐸</m:t>
                      </m:r>
                      <m:d>
                        <m:dPr>
                          <m:ctrlPr>
                            <a:rPr kumimoji="0" lang="is-I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FillTx/>
                              <a:latin typeface="Cambria Math" charset="0"/>
                              <a:ea typeface="Arial" charset="0"/>
                              <a:cs typeface="Arial" charset="0"/>
                              <a:sym typeface="Vista Sans OT Medium"/>
                            </a:rPr>
                          </m:ctrlPr>
                        </m:dPr>
                        <m:e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FillTx/>
                              <a:latin typeface="Cambria Math" charset="0"/>
                              <a:ea typeface="Arial" charset="0"/>
                              <a:cs typeface="Arial" charset="0"/>
                              <a:sym typeface="Vista Sans OT Medium"/>
                            </a:rPr>
                            <m:t>𝑋</m:t>
                          </m:r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FillTx/>
                              <a:latin typeface="Cambria Math" charset="0"/>
                              <a:ea typeface="Cambria Math" charset="0"/>
                              <a:cs typeface="Cambria Math" charset="0"/>
                              <a:sym typeface="Vista Sans OT Medium"/>
                            </a:rPr>
                            <m:t>±</m:t>
                          </m:r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FillTx/>
                              <a:latin typeface="Cambria Math" charset="0"/>
                              <a:ea typeface="Cambria Math" charset="0"/>
                              <a:cs typeface="Cambria Math" charset="0"/>
                              <a:sym typeface="Vista Sans OT Medium"/>
                            </a:rPr>
                            <m:t>𝑌</m:t>
                          </m:r>
                        </m:e>
                      </m:d>
                      <m:r>
                        <a:rPr kumimoji="0" lang="en-US" sz="36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FillTx/>
                          <a:latin typeface="Cambria Math" charset="0"/>
                          <a:ea typeface="Arial" charset="0"/>
                          <a:cs typeface="Arial" charset="0"/>
                          <a:sym typeface="Vista Sans OT Medium"/>
                        </a:rPr>
                        <m:t>=</m:t>
                      </m:r>
                      <m:r>
                        <a:rPr kumimoji="0" lang="en-US" sz="36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FillTx/>
                          <a:latin typeface="Cambria Math" charset="0"/>
                          <a:ea typeface="Arial" charset="0"/>
                          <a:cs typeface="Arial" charset="0"/>
                          <a:sym typeface="Vista Sans OT Medium"/>
                        </a:rPr>
                        <m:t>𝑀𝑆𝐸</m:t>
                      </m:r>
                      <m:d>
                        <m:dPr>
                          <m:ctrlPr>
                            <a:rPr kumimoji="0" lang="is-I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FillTx/>
                              <a:latin typeface="Cambria Math" charset="0"/>
                              <a:ea typeface="Arial" charset="0"/>
                              <a:cs typeface="Arial" charset="0"/>
                              <a:sym typeface="Vista Sans OT Medium"/>
                            </a:rPr>
                          </m:ctrlPr>
                        </m:dPr>
                        <m:e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FillTx/>
                              <a:latin typeface="Cambria Math" charset="0"/>
                              <a:ea typeface="Arial" charset="0"/>
                              <a:cs typeface="Arial" charset="0"/>
                              <a:sym typeface="Vista Sans OT Medium"/>
                            </a:rPr>
                            <m:t>𝑋</m:t>
                          </m:r>
                        </m:e>
                      </m:d>
                      <m:r>
                        <a:rPr kumimoji="0" lang="en-US" sz="36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FillTx/>
                          <a:latin typeface="Cambria Math" charset="0"/>
                          <a:ea typeface="Arial" charset="0"/>
                          <a:cs typeface="Arial" charset="0"/>
                          <a:sym typeface="Vista Sans OT Medium"/>
                        </a:rPr>
                        <m:t>+</m:t>
                      </m:r>
                      <m:r>
                        <a:rPr kumimoji="0" lang="en-US" sz="36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FillTx/>
                          <a:latin typeface="Cambria Math" charset="0"/>
                          <a:ea typeface="Arial" charset="0"/>
                          <a:cs typeface="Arial" charset="0"/>
                          <a:sym typeface="Vista Sans OT Medium"/>
                        </a:rPr>
                        <m:t>𝑀𝑆𝐸</m:t>
                      </m:r>
                      <m:d>
                        <m:dPr>
                          <m:ctrlPr>
                            <a:rPr kumimoji="0" lang="is-I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FillTx/>
                              <a:latin typeface="Cambria Math" charset="0"/>
                              <a:ea typeface="Arial" charset="0"/>
                              <a:cs typeface="Arial" charset="0"/>
                              <a:sym typeface="Vista Sans OT Medium"/>
                            </a:rPr>
                          </m:ctrlPr>
                        </m:dPr>
                        <m:e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FillTx/>
                              <a:latin typeface="Cambria Math" charset="0"/>
                              <a:ea typeface="Arial" charset="0"/>
                              <a:cs typeface="Arial" charset="0"/>
                              <a:sym typeface="Vista Sans OT Medium"/>
                            </a:rPr>
                            <m:t>𝑌</m:t>
                          </m:r>
                        </m:e>
                      </m:d>
                    </m:oMath>
                  </m:oMathPara>
                </a14:m>
                <a:endParaRPr kumimoji="0" lang="en-US" sz="3600" b="0" i="0" u="none" strike="noStrike" cap="none" spc="0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Arial" charset="0"/>
                  <a:ea typeface="Arial" charset="0"/>
                  <a:cs typeface="Arial" charset="0"/>
                  <a:sym typeface="Vista Sans OT Medium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8578" y="12183461"/>
                <a:ext cx="7006726" cy="609398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/>
          <p:cNvSpPr txBox="1"/>
          <p:nvPr/>
        </p:nvSpPr>
        <p:spPr>
          <a:xfrm>
            <a:off x="12208933" y="10720464"/>
            <a:ext cx="10871200" cy="923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457200" rtl="0" fontAlgn="auto" hangingPunct="0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charset="0"/>
                <a:ea typeface="Arial" charset="0"/>
                <a:cs typeface="Arial" charset="0"/>
                <a:sym typeface="Vista Sans OT Medium"/>
              </a:rPr>
              <a:t>Use root mean </a:t>
            </a:r>
            <a:r>
              <a:rPr kumimoji="0" lang="en-US" sz="3600" b="0" i="0" u="none" strike="noStrike" cap="none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charset="0"/>
                <a:ea typeface="Arial" charset="0"/>
                <a:cs typeface="Arial" charset="0"/>
                <a:sym typeface="Vista Sans OT Medium"/>
              </a:rPr>
              <a:t>square error (RMS) </a:t>
            </a:r>
            <a:r>
              <a:rPr kumimoji="0" lang="en-US" sz="3600" b="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charset="0"/>
                <a:ea typeface="Arial" charset="0"/>
                <a:cs typeface="Arial" charset="0"/>
                <a:sym typeface="Vista Sans OT Medium"/>
              </a:rPr>
              <a:t>to estimate confidence interval.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2208933" y="12026495"/>
            <a:ext cx="9787466" cy="923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457200" rtl="0" fontAlgn="auto" hangingPunct="0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charset="0"/>
                <a:ea typeface="Arial" charset="0"/>
                <a:cs typeface="Arial" charset="0"/>
                <a:sym typeface="Vista Sans OT Medium"/>
              </a:rPr>
              <a:t>MSE for combination</a:t>
            </a:r>
            <a:r>
              <a:rPr kumimoji="0" lang="en-US" sz="3600" b="0" i="0" u="none" strike="noStrike" cap="none" spc="0" normalizeH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charset="0"/>
                <a:ea typeface="Arial" charset="0"/>
                <a:cs typeface="Arial" charset="0"/>
                <a:sym typeface="Vista Sans OT Medium"/>
              </a:rPr>
              <a:t> of random variables is sum of individual </a:t>
            </a:r>
            <a:r>
              <a:rPr kumimoji="0" lang="en-US" sz="3600" b="0" i="0" u="none" strike="noStrike" cap="none" spc="0" normalizeH="0" dirty="0" err="1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charset="0"/>
                <a:ea typeface="Arial" charset="0"/>
                <a:cs typeface="Arial" charset="0"/>
                <a:sym typeface="Vista Sans OT Medium"/>
              </a:rPr>
              <a:t>MSEs.</a:t>
            </a:r>
            <a:endParaRPr kumimoji="0" lang="en-US" sz="3600" b="0" i="0" u="none" strike="noStrike" cap="none" spc="0" normalizeH="0" baseline="0" dirty="0" smtClean="0">
              <a:ln>
                <a:noFill/>
              </a:ln>
              <a:solidFill>
                <a:schemeClr val="bg1"/>
              </a:solidFill>
              <a:effectLst/>
              <a:uFillTx/>
              <a:latin typeface="Arial" charset="0"/>
              <a:ea typeface="Arial" charset="0"/>
              <a:cs typeface="Arial" charset="0"/>
              <a:sym typeface="Vista Sans OT Medium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2208933" y="8955099"/>
            <a:ext cx="10871200" cy="923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457200" rtl="0" fontAlgn="auto" hangingPunct="0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charset="0"/>
                <a:ea typeface="Arial" charset="0"/>
                <a:cs typeface="Arial" charset="0"/>
                <a:sym typeface="Vista Sans OT Medium"/>
              </a:rPr>
              <a:t>Mean square error (MSE) is a measure of how well the model matches the actual data.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28879" y="3475608"/>
            <a:ext cx="17496704" cy="3907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25961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68351" y="0"/>
            <a:ext cx="21336000" cy="1471961"/>
          </a:xfrm>
        </p:spPr>
        <p:txBody>
          <a:bodyPr anchor="ctr"/>
          <a:lstStyle/>
          <a:p>
            <a:pPr lvl="0">
              <a:lnSpc>
                <a:spcPct val="120000"/>
              </a:lnSpc>
              <a:buClr>
                <a:srgbClr val="385998"/>
              </a:buClr>
              <a:buSzPct val="100000"/>
            </a:pPr>
            <a:r>
              <a:rPr lang="en-US" sz="8000" dirty="0" smtClean="0"/>
              <a:t>Simple Explanation</a:t>
            </a:r>
            <a:endParaRPr lang="en-US" sz="8000" b="0" dirty="0">
              <a:solidFill>
                <a:srgbClr val="53585F"/>
              </a:solidFill>
              <a:latin typeface="FreightSansLFPro"/>
              <a:cs typeface="Helvetic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446585" y="3681046"/>
            <a:ext cx="16740553" cy="426578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just" rtl="0" hangingPunct="0"/>
            <a:r>
              <a:rPr lang="en-US" sz="36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Each step in the invoice payment process (entry, validation, approval, hold, payment, etc.) was modeled using a Decision Tree algorithm based on invoice parameters (vendor, amount, cost center, type, receipt requirement, etc.) and ~80,000 actual invoices since 2016-01-01.</a:t>
            </a:r>
          </a:p>
          <a:p>
            <a:pPr algn="just" rtl="0" hangingPunct="0"/>
            <a:r>
              <a:rPr lang="en-US" sz="36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Estimated payment date for any active invoice is calculated by summing the model predictions for each of the invoice’s remaining steps and adding to the last completed step date.</a:t>
            </a:r>
          </a:p>
        </p:txBody>
      </p:sp>
    </p:spTree>
    <p:extLst>
      <p:ext uri="{BB962C8B-B14F-4D97-AF65-F5344CB8AC3E}">
        <p14:creationId xmlns:p14="http://schemas.microsoft.com/office/powerpoint/2010/main" val="1304119612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351" y="0"/>
            <a:ext cx="21336000" cy="1471961"/>
          </a:xfrm>
        </p:spPr>
        <p:txBody>
          <a:bodyPr anchor="ctr"/>
          <a:lstStyle/>
          <a:p>
            <a:pPr lvl="0">
              <a:lnSpc>
                <a:spcPct val="120000"/>
              </a:lnSpc>
              <a:buClr>
                <a:srgbClr val="385998"/>
              </a:buClr>
              <a:buSzPct val="100000"/>
            </a:pPr>
            <a:r>
              <a:rPr lang="en-US" sz="8000" dirty="0"/>
              <a:t>Modeling Cycle Times</a:t>
            </a:r>
            <a:endParaRPr lang="en-US" sz="8000" b="0" dirty="0">
              <a:solidFill>
                <a:srgbClr val="53585F"/>
              </a:solidFill>
              <a:latin typeface="FreightSansLFPro"/>
              <a:cs typeface="Helvetic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18836" y="3277369"/>
            <a:ext cx="5714231" cy="121879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457200" rtl="0" fontAlgn="auto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charset="0"/>
                <a:ea typeface="Arial" charset="0"/>
                <a:cs typeface="Arial" charset="0"/>
                <a:sym typeface="Vista Sans OT Medium"/>
              </a:rPr>
              <a:t>Most important factors for each cycle time.</a:t>
            </a:r>
            <a:endParaRPr kumimoji="0" lang="en-US" sz="3600" b="0" i="0" u="none" strike="noStrike" cap="none" spc="0" normalizeH="0" dirty="0" smtClean="0">
              <a:ln>
                <a:noFill/>
              </a:ln>
              <a:solidFill>
                <a:schemeClr val="bg1"/>
              </a:solidFill>
              <a:effectLst/>
              <a:uFillTx/>
              <a:latin typeface="Arial" charset="0"/>
              <a:ea typeface="Arial" charset="0"/>
              <a:cs typeface="Arial" charset="0"/>
              <a:sym typeface="Vista Sans OT Medium"/>
            </a:endParaRPr>
          </a:p>
        </p:txBody>
      </p:sp>
    </p:spTree>
    <p:extLst>
      <p:ext uri="{BB962C8B-B14F-4D97-AF65-F5344CB8AC3E}">
        <p14:creationId xmlns:p14="http://schemas.microsoft.com/office/powerpoint/2010/main" val="211612183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351" y="0"/>
            <a:ext cx="21336000" cy="1471961"/>
          </a:xfrm>
        </p:spPr>
        <p:txBody>
          <a:bodyPr anchor="ctr"/>
          <a:lstStyle/>
          <a:p>
            <a:pPr lvl="0">
              <a:lnSpc>
                <a:spcPct val="120000"/>
              </a:lnSpc>
              <a:buClr>
                <a:srgbClr val="385998"/>
              </a:buClr>
              <a:buSzPct val="100000"/>
            </a:pPr>
            <a:r>
              <a:rPr lang="en-US" sz="8000" dirty="0"/>
              <a:t>Modeling Cycle Times</a:t>
            </a:r>
            <a:endParaRPr lang="en-US" sz="8000" b="0" dirty="0">
              <a:solidFill>
                <a:srgbClr val="53585F"/>
              </a:solidFill>
              <a:latin typeface="FreightSansLFPro"/>
              <a:cs typeface="Helvetic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18836" y="3277369"/>
            <a:ext cx="5832764" cy="426578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457200" rtl="0" fontAlgn="auto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charset="0"/>
                <a:ea typeface="Arial" charset="0"/>
                <a:cs typeface="Arial" charset="0"/>
                <a:sym typeface="Vista Sans OT Medium"/>
              </a:rPr>
              <a:t>RMS by</a:t>
            </a:r>
            <a:r>
              <a:rPr kumimoji="0" lang="en-US" sz="3600" b="0" i="0" u="none" strike="noStrike" cap="none" spc="0" normalizeH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charset="0"/>
                <a:ea typeface="Arial" charset="0"/>
                <a:cs typeface="Arial" charset="0"/>
                <a:sym typeface="Vista Sans OT Medium"/>
              </a:rPr>
              <a:t> location in the invoice payment cycle.</a:t>
            </a:r>
          </a:p>
          <a:p>
            <a:pPr marL="0" marR="0" indent="0" algn="l" defTabSz="457200" rtl="0" fontAlgn="auto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3600" baseline="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  <a:p>
            <a:pPr marL="0" marR="0" indent="0" algn="l" defTabSz="457200" rtl="0" fontAlgn="auto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charset="0"/>
                <a:ea typeface="Arial" charset="0"/>
                <a:cs typeface="Arial" charset="0"/>
                <a:sym typeface="Vista Sans OT Medium"/>
              </a:rPr>
              <a:t>As more steps are known and less steps are estimated the error in the forecast decreases.</a:t>
            </a:r>
            <a:r>
              <a:rPr kumimoji="0" lang="en-US" sz="3600" b="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charset="0"/>
                <a:ea typeface="Arial" charset="0"/>
                <a:cs typeface="Arial" charset="0"/>
                <a:sym typeface="Vista Sans OT Medium"/>
              </a:rPr>
              <a:t> </a:t>
            </a:r>
            <a:endParaRPr kumimoji="0" lang="en-US" sz="3600" b="0" i="0" u="none" strike="noStrike" cap="none" spc="0" normalizeH="0" dirty="0" smtClean="0">
              <a:ln>
                <a:noFill/>
              </a:ln>
              <a:solidFill>
                <a:schemeClr val="bg1"/>
              </a:solidFill>
              <a:effectLst/>
              <a:uFillTx/>
              <a:latin typeface="Arial" charset="0"/>
              <a:ea typeface="Arial" charset="0"/>
              <a:cs typeface="Arial" charset="0"/>
              <a:sym typeface="Vista Sans OT Medium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757054" y="8696036"/>
            <a:ext cx="12047297" cy="304698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457200" rtl="0" fontAlgn="auto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charset="0"/>
                <a:ea typeface="Arial" charset="0"/>
                <a:cs typeface="Arial" charset="0"/>
                <a:sym typeface="Vista Sans OT Medium"/>
              </a:rPr>
              <a:t>When forecasting</a:t>
            </a:r>
            <a:r>
              <a:rPr kumimoji="0" lang="en-US" sz="3600" b="0" i="0" u="none" strike="noStrike" cap="none" spc="0" normalizeH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charset="0"/>
                <a:ea typeface="Arial" charset="0"/>
                <a:cs typeface="Arial" charset="0"/>
                <a:sym typeface="Vista Sans OT Medium"/>
              </a:rPr>
              <a:t> Payment Date from Invoice Date the RMS is 13.4 days.</a:t>
            </a:r>
          </a:p>
          <a:p>
            <a:pPr marL="0" marR="0" indent="0" algn="l" defTabSz="457200" rtl="0" fontAlgn="auto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36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  <a:p>
            <a:pPr marL="0" marR="0" indent="0" algn="l" defTabSz="457200" rtl="0" fontAlgn="auto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charset="0"/>
                <a:ea typeface="Arial" charset="0"/>
                <a:cs typeface="Arial" charset="0"/>
                <a:sym typeface="Vista Sans OT Medium"/>
              </a:rPr>
              <a:t>When forecasting Payment Date from Approval Date the RMS is 3.7 days.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0177" y="3267460"/>
            <a:ext cx="13743759" cy="4458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91190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351" y="0"/>
            <a:ext cx="21336000" cy="1471961"/>
          </a:xfrm>
        </p:spPr>
        <p:txBody>
          <a:bodyPr anchor="ctr"/>
          <a:lstStyle/>
          <a:p>
            <a:pPr lvl="0">
              <a:lnSpc>
                <a:spcPct val="120000"/>
              </a:lnSpc>
              <a:buClr>
                <a:srgbClr val="385998"/>
              </a:buClr>
              <a:buSzPct val="100000"/>
            </a:pPr>
            <a:r>
              <a:rPr lang="en-US" sz="8000" dirty="0" smtClean="0"/>
              <a:t>Populating Estimated Payment Date</a:t>
            </a:r>
            <a:endParaRPr lang="en-US" sz="8000" b="0" dirty="0">
              <a:solidFill>
                <a:srgbClr val="53585F"/>
              </a:solidFill>
              <a:latin typeface="FreightSansLFPro"/>
              <a:cs typeface="Helvetica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946096" y="2329196"/>
            <a:ext cx="20380510" cy="880241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923925" marR="0" indent="-923925" algn="l" defTabSz="457200" rtl="0" fontAlgn="auto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en-US" sz="36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Estimating Invoice Payment Date for unpaid invoices</a:t>
            </a:r>
          </a:p>
          <a:p>
            <a:pPr marL="1831975" marR="0" indent="-908050" algn="l" defTabSz="457200" rtl="0" fontAlgn="auto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</a:pPr>
            <a:r>
              <a:rPr lang="en-US" sz="36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Query all unpaid invoices with predictor values from Oracle</a:t>
            </a:r>
          </a:p>
          <a:p>
            <a:pPr marL="1831975" marR="0" indent="-908050" algn="l" defTabSz="457200" rtl="0" fontAlgn="auto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</a:pPr>
            <a:r>
              <a:rPr lang="en-US" sz="36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Forecast earliest cycle time (Invoice – Received) where it does not exist</a:t>
            </a:r>
          </a:p>
          <a:p>
            <a:pPr marL="1831975" marR="0" indent="-908050" algn="l" defTabSz="457200" rtl="0" fontAlgn="auto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</a:pPr>
            <a:r>
              <a:rPr lang="en-US" sz="36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Fill in missing actual values with forecast results</a:t>
            </a:r>
          </a:p>
          <a:p>
            <a:pPr marL="2301875" lvl="1" indent="-457200" algn="l" rtl="0" hangingPunct="0">
              <a:buFont typeface="Arial" charset="0"/>
              <a:buChar char="•"/>
            </a:pPr>
            <a:r>
              <a:rPr lang="en-US" sz="32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Will use in subsequent cycle time forecasts</a:t>
            </a:r>
          </a:p>
          <a:p>
            <a:pPr marL="1831975" marR="0" indent="-908050" algn="l" defTabSz="457200" rtl="0" fontAlgn="auto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</a:pPr>
            <a:r>
              <a:rPr kumimoji="0" lang="en-US" sz="3600" b="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charset="0"/>
                <a:ea typeface="Arial" charset="0"/>
                <a:cs typeface="Arial" charset="0"/>
                <a:sym typeface="Vista Sans OT Medium"/>
              </a:rPr>
              <a:t>Forecast later cycle times in order</a:t>
            </a:r>
            <a:r>
              <a:rPr lang="en-US" sz="36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.</a:t>
            </a:r>
            <a:endParaRPr kumimoji="0" lang="en-US" sz="3600" b="0" i="0" u="none" strike="noStrike" cap="none" spc="0" normalizeH="0" baseline="0" dirty="0" smtClean="0">
              <a:ln>
                <a:noFill/>
              </a:ln>
              <a:solidFill>
                <a:schemeClr val="bg1"/>
              </a:solidFill>
              <a:effectLst/>
              <a:uFillTx/>
              <a:latin typeface="Arial" charset="0"/>
              <a:ea typeface="Arial" charset="0"/>
              <a:cs typeface="Arial" charset="0"/>
              <a:sym typeface="Vista Sans OT Medium"/>
            </a:endParaRPr>
          </a:p>
          <a:p>
            <a:pPr marL="1831975" marR="0" indent="-908050" algn="l" defTabSz="457200" rtl="0" fontAlgn="auto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</a:pPr>
            <a:r>
              <a:rPr lang="en-US" sz="36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Sum </a:t>
            </a:r>
            <a:r>
              <a:rPr lang="en-US" sz="36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f</a:t>
            </a:r>
            <a:r>
              <a:rPr lang="en-US" sz="36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orecasted cycle times to get estimated payment date</a:t>
            </a:r>
          </a:p>
          <a:p>
            <a:pPr marL="2301875" lvl="1" indent="-457200" algn="l" rtl="0" hangingPunct="0">
              <a:buFont typeface="Arial" charset="0"/>
              <a:buChar char="•"/>
            </a:pPr>
            <a:r>
              <a:rPr lang="en-US" sz="32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Sum MSE to get confidence interval</a:t>
            </a:r>
          </a:p>
          <a:p>
            <a:pPr marL="1831975" marR="0" indent="-908050" algn="l" defTabSz="457200" rtl="0" fontAlgn="auto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</a:pPr>
            <a:r>
              <a:rPr lang="en-US" sz="36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Adjust Estimated Payment Date using Due Date</a:t>
            </a:r>
          </a:p>
          <a:p>
            <a:pPr marL="2301875" lvl="2" indent="-457200" algn="l" rtl="0" hangingPunct="0">
              <a:buFont typeface="Arial" charset="0"/>
              <a:buChar char="•"/>
            </a:pPr>
            <a:r>
              <a:rPr lang="en-US" sz="3200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Use Due Date as earliest Estimated Payment Date; Do not forecast early payment</a:t>
            </a:r>
          </a:p>
          <a:p>
            <a:pPr marL="2301875" lvl="2" indent="-457200" algn="l" rtl="0" hangingPunct="0">
              <a:buFont typeface="Arial" charset="0"/>
              <a:buChar char="•"/>
            </a:pPr>
            <a:r>
              <a:rPr lang="en-US" sz="3200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Cap Maximum Estimated Payment Date as Due Date + 30 days</a:t>
            </a:r>
          </a:p>
          <a:p>
            <a:pPr marL="1831975" indent="-908050" algn="l" rtl="0" hangingPunct="0">
              <a:buFontTx/>
              <a:buAutoNum type="arabicPeriod"/>
            </a:pPr>
            <a:r>
              <a:rPr lang="en-US" sz="36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Write to table XXFB.XXFB_SC_INV_ESTPAYDATE</a:t>
            </a:r>
          </a:p>
          <a:p>
            <a:pPr marL="2301875" lvl="3" indent="-457200" algn="l" rtl="0" hangingPunct="0">
              <a:buFont typeface="Arial" charset="0"/>
              <a:buChar char="•"/>
            </a:pPr>
            <a:r>
              <a:rPr lang="en-US" sz="32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Include actual estimate, adjusted estimate, confidence interval	</a:t>
            </a:r>
          </a:p>
          <a:p>
            <a:pPr marL="2301875" lvl="3" indent="-457200" algn="l" rtl="0" hangingPunct="0">
              <a:buFont typeface="Arial" charset="0"/>
              <a:buChar char="•"/>
            </a:pPr>
            <a:r>
              <a:rPr lang="en-US" sz="32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Include metadata (model version, created date, created </a:t>
            </a:r>
            <a:r>
              <a:rPr lang="en-US" sz="36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by)	</a:t>
            </a:r>
          </a:p>
          <a:p>
            <a:pPr marL="1831975" indent="-908050" algn="l" rtl="0" hangingPunct="0">
              <a:buFontTx/>
              <a:buAutoNum type="arabicPeriod"/>
            </a:pPr>
            <a:r>
              <a:rPr lang="en-US" sz="36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Save previous estimates to XXFB.XXFB_SC_INV_ESTPAYDATE_ARCHIVE</a:t>
            </a:r>
          </a:p>
        </p:txBody>
      </p:sp>
    </p:spTree>
    <p:extLst>
      <p:ext uri="{BB962C8B-B14F-4D97-AF65-F5344CB8AC3E}">
        <p14:creationId xmlns:p14="http://schemas.microsoft.com/office/powerpoint/2010/main" val="136820041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351" y="0"/>
            <a:ext cx="21336000" cy="1471961"/>
          </a:xfrm>
        </p:spPr>
        <p:txBody>
          <a:bodyPr anchor="ctr"/>
          <a:lstStyle/>
          <a:p>
            <a:pPr lvl="0">
              <a:lnSpc>
                <a:spcPct val="120000"/>
              </a:lnSpc>
              <a:buClr>
                <a:srgbClr val="385998"/>
              </a:buClr>
              <a:buSzPct val="100000"/>
            </a:pPr>
            <a:r>
              <a:rPr lang="en-US" sz="8000" dirty="0" smtClean="0"/>
              <a:t>Populating Estimated Payment Date</a:t>
            </a:r>
            <a:endParaRPr lang="en-US" sz="8000" b="0" dirty="0">
              <a:solidFill>
                <a:srgbClr val="53585F"/>
              </a:solidFill>
              <a:latin typeface="FreightSansLFPro"/>
              <a:cs typeface="Helvetica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4233" y="4785783"/>
            <a:ext cx="16586382" cy="536226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253067" y="3645840"/>
            <a:ext cx="12192000" cy="754822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en-US" sz="420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XXFB.XXFB_SC_INV_ESTPAYDATE table</a:t>
            </a:r>
            <a:endParaRPr lang="en-US" sz="4200" dirty="0"/>
          </a:p>
        </p:txBody>
      </p:sp>
      <p:sp>
        <p:nvSpPr>
          <p:cNvPr id="6" name="TextBox 5"/>
          <p:cNvSpPr txBox="1"/>
          <p:nvPr/>
        </p:nvSpPr>
        <p:spPr>
          <a:xfrm>
            <a:off x="8686801" y="10549466"/>
            <a:ext cx="12683066" cy="121879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457200" rtl="0" fontAlgn="auto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charset="0"/>
                <a:ea typeface="Arial" charset="0"/>
                <a:cs typeface="Arial" charset="0"/>
                <a:sym typeface="Vista Sans OT Medium"/>
              </a:rPr>
              <a:t>Supplier Connect</a:t>
            </a:r>
            <a:r>
              <a:rPr kumimoji="0" lang="en-US" sz="3600" b="0" i="0" u="none" strike="noStrike" cap="none" spc="0" normalizeH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charset="0"/>
                <a:ea typeface="Arial" charset="0"/>
                <a:cs typeface="Arial" charset="0"/>
                <a:sym typeface="Vista Sans OT Medium"/>
              </a:rPr>
              <a:t> tool can use </a:t>
            </a:r>
          </a:p>
          <a:p>
            <a:pPr marL="0" marR="0" indent="0" algn="l" defTabSz="457200" rtl="0" fontAlgn="auto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charset="0"/>
                <a:ea typeface="Arial" charset="0"/>
                <a:cs typeface="Arial" charset="0"/>
                <a:sym typeface="Vista Sans OT Medium"/>
              </a:rPr>
              <a:t>INVOICE_ID and ESTIMATED_PAYMENT_DATE.</a:t>
            </a:r>
            <a:endParaRPr kumimoji="0" lang="en-US" sz="3600" b="0" i="0" u="none" strike="noStrike" cap="none" spc="0" normalizeH="0" baseline="0" dirty="0" smtClean="0">
              <a:ln>
                <a:noFill/>
              </a:ln>
              <a:solidFill>
                <a:schemeClr val="bg1"/>
              </a:solidFill>
              <a:effectLst/>
              <a:uFillTx/>
              <a:latin typeface="Arial" charset="0"/>
              <a:ea typeface="Arial" charset="0"/>
              <a:cs typeface="Arial" charset="0"/>
              <a:sym typeface="Vista Sans OT Medium"/>
            </a:endParaRPr>
          </a:p>
        </p:txBody>
      </p:sp>
    </p:spTree>
    <p:extLst>
      <p:ext uri="{BB962C8B-B14F-4D97-AF65-F5344CB8AC3E}">
        <p14:creationId xmlns:p14="http://schemas.microsoft.com/office/powerpoint/2010/main" val="204285789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/>
          <p:nvPr/>
        </p:nvSpPr>
        <p:spPr>
          <a:xfrm>
            <a:off x="1521833" y="6042152"/>
            <a:ext cx="21340333" cy="15696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80000"/>
              </a:lnSpc>
              <a:defRPr sz="12000" b="1">
                <a:solidFill>
                  <a:srgbClr val="FFFFFF"/>
                </a:solidFill>
                <a:latin typeface="FreightSansLFPro-Semibold"/>
                <a:ea typeface="FreightSansLFPro-Semibold"/>
                <a:cs typeface="FreightSansLFPro-Semibold"/>
                <a:sym typeface="FreightSansLFPro-Semibold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lang="en-US" sz="12000" b="1" dirty="0" smtClean="0">
                <a:solidFill>
                  <a:srgbClr val="FFFFFF"/>
                </a:solidFill>
              </a:rPr>
              <a:t>Decision Tree Background</a:t>
            </a:r>
            <a:endParaRPr sz="12000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474647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351" y="0"/>
            <a:ext cx="21336000" cy="1471961"/>
          </a:xfrm>
        </p:spPr>
        <p:txBody>
          <a:bodyPr anchor="ctr"/>
          <a:lstStyle/>
          <a:p>
            <a:pPr lvl="0">
              <a:lnSpc>
                <a:spcPct val="120000"/>
              </a:lnSpc>
              <a:buClr>
                <a:srgbClr val="385998"/>
              </a:buClr>
              <a:buSzPct val="100000"/>
            </a:pPr>
            <a:r>
              <a:rPr lang="en-US" sz="8000" dirty="0" smtClean="0"/>
              <a:t>Decision Tree background</a:t>
            </a:r>
            <a:endParaRPr lang="en-US" sz="8000" b="0" dirty="0">
              <a:solidFill>
                <a:srgbClr val="53585F"/>
              </a:solidFill>
              <a:latin typeface="FreightSansLFPro"/>
              <a:cs typeface="Helvetic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/>
              <p:cNvSpPr txBox="1"/>
              <p:nvPr/>
            </p:nvSpPr>
            <p:spPr>
              <a:xfrm>
                <a:off x="953031" y="2414058"/>
                <a:ext cx="17013236" cy="545239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1828800" indent="-1828800" algn="l" defTabSz="912813" rtl="0" eaLnBrk="0" fontAlgn="base" hangingPunct="0">
                  <a:lnSpc>
                    <a:spcPct val="90000"/>
                  </a:lnSpc>
                  <a:spcBef>
                    <a:spcPts val="1200"/>
                  </a:spcBef>
                  <a:spcAft>
                    <a:spcPct val="0"/>
                  </a:spcAft>
                  <a:buClr>
                    <a:srgbClr val="22314E"/>
                  </a:buClr>
                  <a:buSzPct val="90000"/>
                  <a:tabLst>
                    <a:tab pos="1828800" algn="l"/>
                  </a:tabLst>
                </a:pPr>
                <a:r>
                  <a:rPr lang="en-US" sz="3600" b="1" kern="1200" dirty="0" smtClean="0">
                    <a:gradFill>
                      <a:gsLst>
                        <a:gs pos="0">
                          <a:srgbClr val="373737"/>
                        </a:gs>
                        <a:gs pos="86000">
                          <a:srgbClr val="373737"/>
                        </a:gs>
                      </a:gsLst>
                      <a:lin ang="5400000" scaled="0"/>
                    </a:gradFill>
                    <a:latin typeface="Arial"/>
                    <a:ea typeface="ＭＳ Ｐゴシック" charset="0"/>
                    <a:cs typeface="ＭＳ Ｐゴシック" charset="0"/>
                  </a:rPr>
                  <a:t>Methodology:</a:t>
                </a:r>
                <a:r>
                  <a:rPr lang="en-US" sz="3600" kern="1200" dirty="0" smtClean="0">
                    <a:gradFill>
                      <a:gsLst>
                        <a:gs pos="0">
                          <a:srgbClr val="373737"/>
                        </a:gs>
                        <a:gs pos="86000">
                          <a:srgbClr val="373737"/>
                        </a:gs>
                      </a:gsLst>
                      <a:lin ang="5400000" scaled="0"/>
                    </a:gradFill>
                    <a:latin typeface="Arial"/>
                    <a:ea typeface="ＭＳ Ｐゴシック" charset="0"/>
                    <a:cs typeface="ＭＳ Ｐゴシック" charset="0"/>
                  </a:rPr>
                  <a:t> 	Data set is recursively categorized based on the single factor that 		gives the most Information Gain at each step.</a:t>
                </a:r>
              </a:p>
              <a:p>
                <a:pPr marL="1828800" indent="-1828800" algn="l" defTabSz="912813" rtl="0" eaLnBrk="0" fontAlgn="base" hangingPunct="0">
                  <a:lnSpc>
                    <a:spcPct val="90000"/>
                  </a:lnSpc>
                  <a:spcBef>
                    <a:spcPts val="1200"/>
                  </a:spcBef>
                  <a:spcAft>
                    <a:spcPct val="0"/>
                  </a:spcAft>
                  <a:buClr>
                    <a:srgbClr val="22314E"/>
                  </a:buClr>
                  <a:buSzPct val="90000"/>
                  <a:tabLst>
                    <a:tab pos="1828800" algn="l"/>
                  </a:tabLst>
                </a:pPr>
                <a:endParaRPr lang="en-US" sz="3600" kern="1200" dirty="0" smtClean="0">
                  <a:gradFill>
                    <a:gsLst>
                      <a:gs pos="0">
                        <a:srgbClr val="373737"/>
                      </a:gs>
                      <a:gs pos="86000">
                        <a:srgbClr val="373737"/>
                      </a:gs>
                    </a:gsLst>
                    <a:lin ang="5400000" scaled="0"/>
                  </a:gradFill>
                  <a:latin typeface="Arial"/>
                  <a:ea typeface="ＭＳ Ｐゴシック" charset="0"/>
                  <a:cs typeface="ＭＳ Ｐゴシック" charset="0"/>
                </a:endParaRPr>
              </a:p>
              <a:p>
                <a:pPr marL="1828800" indent="-1828800" algn="l" defTabSz="912813" rtl="0" eaLnBrk="0" fontAlgn="base" hangingPunct="0">
                  <a:lnSpc>
                    <a:spcPct val="90000"/>
                  </a:lnSpc>
                  <a:spcBef>
                    <a:spcPts val="1200"/>
                  </a:spcBef>
                  <a:spcAft>
                    <a:spcPct val="0"/>
                  </a:spcAft>
                  <a:buClr>
                    <a:srgbClr val="22314E"/>
                  </a:buClr>
                  <a:buSzPct val="90000"/>
                  <a:tabLst>
                    <a:tab pos="1828800" algn="l"/>
                  </a:tabLst>
                </a:pPr>
                <a:r>
                  <a:rPr lang="en-US" sz="3600" kern="1200" dirty="0">
                    <a:gradFill>
                      <a:gsLst>
                        <a:gs pos="0">
                          <a:srgbClr val="373737"/>
                        </a:gs>
                        <a:gs pos="86000">
                          <a:srgbClr val="373737"/>
                        </a:gs>
                      </a:gsLst>
                      <a:lin ang="5400000" scaled="0"/>
                    </a:gradFill>
                    <a:latin typeface="Arial"/>
                    <a:ea typeface="ＭＳ Ｐゴシック" charset="0"/>
                    <a:cs typeface="ＭＳ Ｐゴシック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sz="3600" i="1" kern="1200" smtClean="0">
                        <a:gradFill>
                          <a:gsLst>
                            <a:gs pos="0">
                              <a:srgbClr val="373737"/>
                            </a:gs>
                            <a:gs pos="86000">
                              <a:srgbClr val="373737"/>
                            </a:gs>
                          </a:gsLst>
                          <a:lin ang="5400000" scaled="0"/>
                        </a:gradFill>
                        <a:latin typeface="Cambria Math" panose="02040503050406030204" pitchFamily="18" charset="0"/>
                        <a:ea typeface="ＭＳ Ｐゴシック" charset="0"/>
                        <a:cs typeface="ＭＳ Ｐゴシック" charset="0"/>
                      </a:rPr>
                      <m:t>𝐼𝑛𝑓𝑜𝐺𝑎𝑖𝑛</m:t>
                    </m:r>
                    <m:d>
                      <m:dPr>
                        <m:ctrlPr>
                          <a:rPr lang="en-US" sz="3600" i="1" kern="1200" smtClean="0">
                            <a:gradFill>
                              <a:gsLst>
                                <a:gs pos="0">
                                  <a:srgbClr val="373737"/>
                                </a:gs>
                                <a:gs pos="86000">
                                  <a:srgbClr val="373737"/>
                                </a:gs>
                              </a:gsLst>
                              <a:lin ang="5400000" scaled="0"/>
                            </a:gradFill>
                            <a:latin typeface="Cambria Math" charset="0"/>
                            <a:ea typeface="ＭＳ Ｐゴシック" charset="0"/>
                            <a:cs typeface=""/>
                          </a:rPr>
                        </m:ctrlPr>
                      </m:dPr>
                      <m:e>
                        <m:r>
                          <a:rPr lang="en-US" sz="3600" i="1" kern="1200" smtClean="0">
                            <a:gradFill>
                              <a:gsLst>
                                <a:gs pos="0">
                                  <a:srgbClr val="373737"/>
                                </a:gs>
                                <a:gs pos="86000">
                                  <a:srgbClr val="373737"/>
                                </a:gs>
                              </a:gsLst>
                              <a:lin ang="5400000" scaled="0"/>
                            </a:gradFill>
                            <a:latin typeface="Cambria Math" panose="02040503050406030204" pitchFamily="18" charset="0"/>
                            <a:ea typeface="ＭＳ Ｐゴシック" charset="0"/>
                            <a:cs typeface=""/>
                          </a:rPr>
                          <m:t>𝑇</m:t>
                        </m:r>
                        <m:r>
                          <a:rPr lang="en-US" sz="3600" i="1" kern="1200" smtClean="0">
                            <a:gradFill>
                              <a:gsLst>
                                <a:gs pos="0">
                                  <a:srgbClr val="373737"/>
                                </a:gs>
                                <a:gs pos="86000">
                                  <a:srgbClr val="373737"/>
                                </a:gs>
                              </a:gsLst>
                              <a:lin ang="5400000" scaled="0"/>
                            </a:gradFill>
                            <a:latin typeface="Cambria Math" panose="02040503050406030204" pitchFamily="18" charset="0"/>
                            <a:ea typeface="ＭＳ Ｐゴシック" charset="0"/>
                            <a:cs typeface=""/>
                          </a:rPr>
                          <m:t>,</m:t>
                        </m:r>
                        <m:r>
                          <a:rPr lang="en-US" sz="3600" i="1" kern="1200" smtClean="0">
                            <a:gradFill>
                              <a:gsLst>
                                <a:gs pos="0">
                                  <a:srgbClr val="373737"/>
                                </a:gs>
                                <a:gs pos="86000">
                                  <a:srgbClr val="373737"/>
                                </a:gs>
                              </a:gsLst>
                              <a:lin ang="5400000" scaled="0"/>
                            </a:gradFill>
                            <a:latin typeface="Cambria Math" panose="02040503050406030204" pitchFamily="18" charset="0"/>
                            <a:ea typeface="ＭＳ Ｐゴシック" charset="0"/>
                            <a:cs typeface=""/>
                          </a:rPr>
                          <m:t>𝑎</m:t>
                        </m:r>
                      </m:e>
                    </m:d>
                    <m:r>
                      <a:rPr lang="en-US" sz="3600" i="1" kern="1200" smtClean="0">
                        <a:gradFill>
                          <a:gsLst>
                            <a:gs pos="0">
                              <a:srgbClr val="373737"/>
                            </a:gs>
                            <a:gs pos="86000">
                              <a:srgbClr val="373737"/>
                            </a:gs>
                          </a:gsLst>
                          <a:lin ang="5400000" scaled="0"/>
                        </a:gradFill>
                        <a:latin typeface="Cambria Math" panose="02040503050406030204" pitchFamily="18" charset="0"/>
                        <a:ea typeface="ＭＳ Ｐゴシック" charset="0"/>
                        <a:cs typeface="ＭＳ Ｐゴシック" charset="0"/>
                      </a:rPr>
                      <m:t>=</m:t>
                    </m:r>
                    <m:sSub>
                      <m:sSubPr>
                        <m:ctrlPr>
                          <a:rPr lang="en-US" sz="3600" i="1" kern="1200" smtClean="0">
                            <a:gradFill>
                              <a:gsLst>
                                <a:gs pos="0">
                                  <a:srgbClr val="373737"/>
                                </a:gs>
                                <a:gs pos="86000">
                                  <a:srgbClr val="373737"/>
                                </a:gs>
                              </a:gsLst>
                              <a:lin ang="5400000" scaled="0"/>
                            </a:gradFill>
                            <a:latin typeface="Cambria Math" charset="0"/>
                            <a:ea typeface="ＭＳ Ｐゴシック" charset="0"/>
                            <a:cs typeface=""/>
                          </a:rPr>
                        </m:ctrlPr>
                      </m:sSubPr>
                      <m:e>
                        <m:r>
                          <a:rPr lang="en-US" sz="3600" i="1" kern="1200">
                            <a:gradFill>
                              <a:gsLst>
                                <a:gs pos="0">
                                  <a:srgbClr val="373737"/>
                                </a:gs>
                                <a:gs pos="86000">
                                  <a:srgbClr val="373737"/>
                                </a:gs>
                              </a:gsLst>
                              <a:lin ang="5400000" scaled="0"/>
                            </a:gradFill>
                            <a:latin typeface="Cambria Math" panose="02040503050406030204" pitchFamily="18" charset="0"/>
                            <a:ea typeface="ＭＳ Ｐゴシック" charset="0"/>
                            <a:cs typeface="ＭＳ Ｐゴシック" charset="0"/>
                          </a:rPr>
                          <m:t>𝐸𝑛𝑡𝑟𝑜𝑝𝑦</m:t>
                        </m:r>
                      </m:e>
                      <m:sub>
                        <m:r>
                          <a:rPr lang="en-US" sz="3600" i="1" kern="1200" smtClean="0">
                            <a:gradFill>
                              <a:gsLst>
                                <a:gs pos="0">
                                  <a:srgbClr val="373737"/>
                                </a:gs>
                                <a:gs pos="86000">
                                  <a:srgbClr val="373737"/>
                                </a:gs>
                              </a:gsLst>
                              <a:lin ang="5400000" scaled="0"/>
                            </a:gradFill>
                            <a:latin typeface="Cambria Math" panose="02040503050406030204" pitchFamily="18" charset="0"/>
                            <a:ea typeface="ＭＳ Ｐゴシック" charset="0"/>
                            <a:cs typeface=""/>
                          </a:rPr>
                          <m:t>𝑖𝑛𝑖𝑡𝑖𝑎𝑙</m:t>
                        </m:r>
                      </m:sub>
                    </m:sSub>
                    <m:r>
                      <a:rPr lang="en-US" sz="3600" i="1" kern="1200" smtClean="0">
                        <a:gradFill>
                          <a:gsLst>
                            <a:gs pos="0">
                              <a:srgbClr val="373737"/>
                            </a:gs>
                            <a:gs pos="86000">
                              <a:srgbClr val="373737"/>
                            </a:gs>
                          </a:gsLst>
                          <a:lin ang="5400000" scaled="0"/>
                        </a:gradFill>
                        <a:latin typeface="Cambria Math" panose="02040503050406030204" pitchFamily="18" charset="0"/>
                        <a:ea typeface="ＭＳ Ｐゴシック" charset="0"/>
                        <a:cs typeface=""/>
                      </a:rPr>
                      <m:t>−</m:t>
                    </m:r>
                    <m:sSub>
                      <m:sSubPr>
                        <m:ctrlPr>
                          <a:rPr lang="en-US" sz="3600" i="1" kern="1200" smtClean="0">
                            <a:gradFill>
                              <a:gsLst>
                                <a:gs pos="0">
                                  <a:srgbClr val="373737"/>
                                </a:gs>
                                <a:gs pos="86000">
                                  <a:srgbClr val="373737"/>
                                </a:gs>
                              </a:gsLst>
                              <a:lin ang="5400000" scaled="0"/>
                            </a:gradFill>
                            <a:latin typeface="Cambria Math" charset="0"/>
                            <a:ea typeface="ＭＳ Ｐゴシック" charset="0"/>
                            <a:cs typeface=""/>
                          </a:rPr>
                        </m:ctrlPr>
                      </m:sSubPr>
                      <m:e>
                        <m:r>
                          <a:rPr lang="en-US" sz="3600" i="1" kern="1200" smtClean="0">
                            <a:gradFill>
                              <a:gsLst>
                                <a:gs pos="0">
                                  <a:srgbClr val="373737"/>
                                </a:gs>
                                <a:gs pos="86000">
                                  <a:srgbClr val="373737"/>
                                </a:gs>
                              </a:gsLst>
                              <a:lin ang="5400000" scaled="0"/>
                            </a:gradFill>
                            <a:latin typeface="Cambria Math" panose="02040503050406030204" pitchFamily="18" charset="0"/>
                            <a:ea typeface="ＭＳ Ｐゴシック" charset="0"/>
                            <a:cs typeface=""/>
                          </a:rPr>
                          <m:t>𝐸𝑛𝑡𝑟𝑜𝑝𝑦</m:t>
                        </m:r>
                      </m:e>
                      <m:sub>
                        <m:r>
                          <a:rPr lang="en-US" sz="3600" i="1" kern="1200" smtClean="0">
                            <a:gradFill>
                              <a:gsLst>
                                <a:gs pos="0">
                                  <a:srgbClr val="373737"/>
                                </a:gs>
                                <a:gs pos="86000">
                                  <a:srgbClr val="373737"/>
                                </a:gs>
                              </a:gsLst>
                              <a:lin ang="5400000" scaled="0"/>
                            </a:gradFill>
                            <a:latin typeface="Cambria Math" panose="02040503050406030204" pitchFamily="18" charset="0"/>
                            <a:ea typeface="ＭＳ Ｐゴシック" charset="0"/>
                            <a:cs typeface=""/>
                          </a:rPr>
                          <m:t>𝑓𝑖𝑛𝑎𝑙</m:t>
                        </m:r>
                      </m:sub>
                    </m:sSub>
                  </m:oMath>
                </a14:m>
                <a:endParaRPr lang="en-US" sz="3600" kern="1200" dirty="0" smtClean="0">
                  <a:gradFill>
                    <a:gsLst>
                      <a:gs pos="0">
                        <a:srgbClr val="373737"/>
                      </a:gs>
                      <a:gs pos="86000">
                        <a:srgbClr val="373737"/>
                      </a:gs>
                    </a:gsLst>
                    <a:lin ang="5400000" scaled="0"/>
                  </a:gradFill>
                  <a:latin typeface="Arial"/>
                  <a:ea typeface="ＭＳ Ｐゴシック" charset="0"/>
                  <a:cs typeface="ＭＳ Ｐゴシック" charset="0"/>
                </a:endParaRPr>
              </a:p>
              <a:p>
                <a:pPr marL="1828800" indent="-1828800" algn="l" defTabSz="912813" rtl="0" eaLnBrk="0" fontAlgn="base" hangingPunct="0">
                  <a:lnSpc>
                    <a:spcPct val="90000"/>
                  </a:lnSpc>
                  <a:spcBef>
                    <a:spcPts val="1200"/>
                  </a:spcBef>
                  <a:spcAft>
                    <a:spcPts val="1200"/>
                  </a:spcAft>
                  <a:buClr>
                    <a:srgbClr val="22314E"/>
                  </a:buClr>
                  <a:buSzPct val="90000"/>
                  <a:tabLst>
                    <a:tab pos="1828800" algn="l"/>
                  </a:tabLst>
                </a:pPr>
                <a:r>
                  <a:rPr lang="en-US" sz="3600" kern="1200" dirty="0" smtClean="0">
                    <a:solidFill>
                      <a:srgbClr val="373737"/>
                    </a:solidFill>
                    <a:latin typeface="Arial" pitchFamily="34" charset="0"/>
                    <a:ea typeface="ＭＳ Ｐゴシック" pitchFamily="34" charset="-128"/>
                    <a:cs typeface=""/>
                  </a:rPr>
                  <a:t>	</a:t>
                </a:r>
                <a14:m>
                  <m:oMath xmlns:m="http://schemas.openxmlformats.org/officeDocument/2006/math">
                    <m:r>
                      <a:rPr lang="en-US" sz="3600" i="1" kern="1200">
                        <a:solidFill>
                          <a:srgbClr val="373737"/>
                        </a:solidFill>
                        <a:latin typeface="Cambria Math" panose="02040503050406030204" pitchFamily="18" charset="0"/>
                        <a:ea typeface="ＭＳ Ｐゴシック" pitchFamily="34" charset="-128"/>
                        <a:cs typeface=""/>
                      </a:rPr>
                      <m:t>𝐼𝑛𝑓𝑜𝐺𝑎𝑖𝑛</m:t>
                    </m:r>
                    <m:d>
                      <m:dPr>
                        <m:ctrlPr>
                          <a:rPr lang="en-US" sz="3600" i="1" kern="1200">
                            <a:solidFill>
                              <a:srgbClr val="373737"/>
                            </a:solidFill>
                            <a:latin typeface="Cambria Math" charset="0"/>
                            <a:ea typeface="ＭＳ Ｐゴシック" pitchFamily="34" charset="-128"/>
                            <a:cs typeface=""/>
                          </a:rPr>
                        </m:ctrlPr>
                      </m:dPr>
                      <m:e>
                        <m:r>
                          <a:rPr lang="en-US" sz="3600" i="1" kern="1200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  <a:ea typeface="ＭＳ Ｐゴシック" pitchFamily="34" charset="-128"/>
                            <a:cs typeface=""/>
                          </a:rPr>
                          <m:t>𝑇</m:t>
                        </m:r>
                        <m:r>
                          <a:rPr lang="en-US" sz="3600" i="1" kern="1200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  <a:ea typeface="ＭＳ Ｐゴシック" pitchFamily="34" charset="-128"/>
                            <a:cs typeface=""/>
                          </a:rPr>
                          <m:t>,</m:t>
                        </m:r>
                        <m:r>
                          <a:rPr lang="en-US" sz="3600" i="1" kern="1200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  <a:ea typeface="ＭＳ Ｐゴシック" pitchFamily="34" charset="-128"/>
                            <a:cs typeface=""/>
                          </a:rPr>
                          <m:t>𝑎</m:t>
                        </m:r>
                      </m:e>
                    </m:d>
                    <m:r>
                      <a:rPr lang="en-US" sz="3600" i="1" kern="1200">
                        <a:solidFill>
                          <a:srgbClr val="373737"/>
                        </a:solidFill>
                        <a:latin typeface="Cambria Math" panose="02040503050406030204" pitchFamily="18" charset="0"/>
                        <a:ea typeface="ＭＳ Ｐゴシック" pitchFamily="34" charset="-128"/>
                        <a:cs typeface=""/>
                      </a:rPr>
                      <m:t>=</m:t>
                    </m:r>
                    <m:sSub>
                      <m:sSubPr>
                        <m:ctrlPr>
                          <a:rPr lang="en-US" sz="3600" i="1" kern="1200">
                            <a:solidFill>
                              <a:srgbClr val="373737"/>
                            </a:solidFill>
                            <a:latin typeface="Cambria Math" charset="0"/>
                            <a:ea typeface="ＭＳ Ｐゴシック" pitchFamily="34" charset="-128"/>
                            <a:cs typeface=""/>
                          </a:rPr>
                        </m:ctrlPr>
                      </m:sSubPr>
                      <m:e>
                        <m:r>
                          <a:rPr lang="en-US" sz="3600" i="1" kern="1200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  <a:ea typeface="ＭＳ Ｐゴシック" pitchFamily="34" charset="-128"/>
                            <a:cs typeface=""/>
                          </a:rPr>
                          <m:t>𝐸𝑛𝑡𝑟𝑜𝑝𝑦</m:t>
                        </m:r>
                      </m:e>
                      <m:sub>
                        <m:r>
                          <a:rPr lang="en-US" sz="3600" i="1" kern="1200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  <a:ea typeface="ＭＳ Ｐゴシック" pitchFamily="34" charset="-128"/>
                            <a:cs typeface=""/>
                          </a:rPr>
                          <m:t>𝑖𝑛𝑖𝑡𝑖𝑎𝑙</m:t>
                        </m:r>
                      </m:sub>
                    </m:sSub>
                    <m:r>
                      <a:rPr lang="en-US" sz="3600" i="1" kern="1200">
                        <a:solidFill>
                          <a:srgbClr val="373737"/>
                        </a:solidFill>
                        <a:latin typeface="Cambria Math" panose="02040503050406030204" pitchFamily="18" charset="0"/>
                        <a:ea typeface="ＭＳ Ｐゴシック" pitchFamily="34" charset="-128"/>
                        <a:cs typeface=""/>
                      </a:rPr>
                      <m:t>−</m:t>
                    </m:r>
                    <m:nary>
                      <m:naryPr>
                        <m:chr m:val="∑"/>
                        <m:supHide m:val="on"/>
                        <m:ctrlPr>
                          <a:rPr lang="en-US" sz="3600" i="1" kern="1200">
                            <a:solidFill>
                              <a:srgbClr val="373737"/>
                            </a:solidFill>
                            <a:latin typeface="Cambria Math" charset="0"/>
                            <a:ea typeface="ＭＳ Ｐゴシック" pitchFamily="34" charset="-128"/>
                            <a:cs typeface=""/>
                          </a:rPr>
                        </m:ctrlPr>
                      </m:naryPr>
                      <m:sub>
                        <m:r>
                          <a:rPr lang="en-US" sz="3600" i="1" kern="1200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  <a:ea typeface="ＭＳ Ｐゴシック" pitchFamily="34" charset="-128"/>
                            <a:cs typeface=""/>
                          </a:rPr>
                          <m:t>𝜈</m:t>
                        </m:r>
                        <m:r>
                          <a:rPr lang="en-US" sz="3600" i="1" kern="1200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  <a:ea typeface="ＭＳ Ｐゴシック" pitchFamily="34" charset="-128"/>
                            <a:cs typeface=""/>
                          </a:rPr>
                          <m:t> ∈ </m:t>
                        </m:r>
                        <m:r>
                          <a:rPr lang="en-US" sz="3600" i="1" kern="1200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  <a:ea typeface="ＭＳ Ｐゴシック" pitchFamily="34" charset="-128"/>
                            <a:cs typeface=""/>
                          </a:rPr>
                          <m:t>𝑣𝑎𝑙𝑠</m:t>
                        </m:r>
                        <m:d>
                          <m:dPr>
                            <m:ctrlPr>
                              <a:rPr lang="en-US" sz="3600" i="1" kern="1200">
                                <a:solidFill>
                                  <a:srgbClr val="373737"/>
                                </a:solidFill>
                                <a:latin typeface="Cambria Math" charset="0"/>
                                <a:ea typeface="ＭＳ Ｐゴシック" pitchFamily="34" charset="-128"/>
                                <a:cs typeface=""/>
                              </a:rPr>
                            </m:ctrlPr>
                          </m:dPr>
                          <m:e>
                            <m:r>
                              <a:rPr lang="en-US" sz="3600" i="1" kern="1200">
                                <a:solidFill>
                                  <a:srgbClr val="373737"/>
                                </a:solidFill>
                                <a:latin typeface="Cambria Math" panose="02040503050406030204" pitchFamily="18" charset="0"/>
                                <a:ea typeface="ＭＳ Ｐゴシック" pitchFamily="34" charset="-128"/>
                                <a:cs typeface=""/>
                              </a:rPr>
                              <m:t>𝑎</m:t>
                            </m:r>
                          </m:e>
                        </m:d>
                      </m:sub>
                      <m:sup/>
                      <m:e>
                        <m:f>
                          <m:fPr>
                            <m:ctrlPr>
                              <a:rPr lang="en-US" sz="3600" i="1" kern="1200">
                                <a:solidFill>
                                  <a:srgbClr val="373737"/>
                                </a:solidFill>
                                <a:latin typeface="Cambria Math" charset="0"/>
                                <a:ea typeface="ＭＳ Ｐゴシック" pitchFamily="34" charset="-128"/>
                                <a:cs typeface=""/>
                              </a:rPr>
                            </m:ctrlPr>
                          </m:fPr>
                          <m:num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3600" i="1" kern="1200">
                                    <a:solidFill>
                                      <a:srgbClr val="373737"/>
                                    </a:solidFill>
                                    <a:latin typeface="Cambria Math" charset="0"/>
                                    <a:ea typeface="ＭＳ Ｐゴシック" pitchFamily="34" charset="-128"/>
                                    <a:cs typeface="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3600" i="1" kern="1200">
                                        <a:solidFill>
                                          <a:srgbClr val="373737"/>
                                        </a:solidFill>
                                        <a:latin typeface="Cambria Math" charset="0"/>
                                        <a:ea typeface="ＭＳ Ｐゴシック" pitchFamily="34" charset="-128"/>
                                        <a:cs typeface="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600" i="1" kern="1200">
                                        <a:solidFill>
                                          <a:srgbClr val="373737"/>
                                        </a:solidFill>
                                        <a:latin typeface="Cambria Math" panose="02040503050406030204" pitchFamily="18" charset="0"/>
                                        <a:ea typeface="ＭＳ Ｐゴシック" pitchFamily="34" charset="-128"/>
                                        <a:cs typeface="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sz="3600" i="1" kern="1200">
                                        <a:solidFill>
                                          <a:srgbClr val="373737"/>
                                        </a:solidFill>
                                        <a:latin typeface="Cambria Math" panose="02040503050406030204" pitchFamily="18" charset="0"/>
                                        <a:ea typeface="ＭＳ Ｐゴシック" pitchFamily="34" charset="-128"/>
                                        <a:cs typeface=""/>
                                      </a:rPr>
                                      <m:t>𝜈</m:t>
                                    </m:r>
                                  </m:sub>
                                </m:sSub>
                              </m:e>
                            </m:d>
                          </m:num>
                          <m:den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3600" i="1" kern="1200">
                                    <a:solidFill>
                                      <a:srgbClr val="373737"/>
                                    </a:solidFill>
                                    <a:latin typeface="Cambria Math" charset="0"/>
                                    <a:ea typeface="ＭＳ Ｐゴシック" pitchFamily="34" charset="-128"/>
                                    <a:cs typeface=""/>
                                  </a:rPr>
                                </m:ctrlPr>
                              </m:dPr>
                              <m:e>
                                <m:r>
                                  <a:rPr lang="en-US" sz="3600" i="1" kern="1200">
                                    <a:solidFill>
                                      <a:srgbClr val="373737"/>
                                    </a:solidFill>
                                    <a:latin typeface="Cambria Math" panose="02040503050406030204" pitchFamily="18" charset="0"/>
                                    <a:ea typeface="ＭＳ Ｐゴシック" pitchFamily="34" charset="-128"/>
                                    <a:cs typeface=""/>
                                  </a:rPr>
                                  <m:t>𝑆</m:t>
                                </m:r>
                              </m:e>
                            </m:d>
                          </m:den>
                        </m:f>
                      </m:e>
                    </m:nary>
                    <m:sSub>
                      <m:sSubPr>
                        <m:ctrlPr>
                          <a:rPr lang="en-US" sz="3600" i="1" kern="1200">
                            <a:solidFill>
                              <a:srgbClr val="373737"/>
                            </a:solidFill>
                            <a:latin typeface="Cambria Math" charset="0"/>
                            <a:ea typeface="ＭＳ Ｐゴシック" pitchFamily="34" charset="-128"/>
                            <a:cs typeface=""/>
                          </a:rPr>
                        </m:ctrlPr>
                      </m:sSubPr>
                      <m:e>
                        <m:r>
                          <a:rPr lang="en-US" sz="3600" i="1" kern="1200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  <a:ea typeface="ＭＳ Ｐゴシック" pitchFamily="34" charset="-128"/>
                            <a:cs typeface=""/>
                          </a:rPr>
                          <m:t>𝐸𝑛𝑡𝑟𝑜𝑝𝑦</m:t>
                        </m:r>
                      </m:e>
                      <m:sub>
                        <m:r>
                          <a:rPr lang="en-US" sz="3600" i="1" kern="1200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  <a:ea typeface="ＭＳ Ｐゴシック" pitchFamily="34" charset="-128"/>
                            <a:cs typeface=""/>
                          </a:rPr>
                          <m:t>𝜈</m:t>
                        </m:r>
                      </m:sub>
                    </m:sSub>
                  </m:oMath>
                </a14:m>
                <a:r>
                  <a:rPr lang="en-US" sz="3600" kern="1200" dirty="0">
                    <a:gradFill>
                      <a:gsLst>
                        <a:gs pos="0">
                          <a:srgbClr val="373737"/>
                        </a:gs>
                        <a:gs pos="86000">
                          <a:srgbClr val="373737"/>
                        </a:gs>
                      </a:gsLst>
                      <a:lin ang="5400000" scaled="0"/>
                    </a:gradFill>
                    <a:latin typeface="Arial"/>
                    <a:ea typeface="ＭＳ Ｐゴシック" charset="0"/>
                    <a:cs typeface="ＭＳ Ｐゴシック" charset="0"/>
                  </a:rPr>
                  <a:t>	</a:t>
                </a:r>
              </a:p>
              <a:p>
                <a:pPr marL="1828800" indent="-1828800" algn="l" defTabSz="912813" rtl="0" eaLnBrk="0" fontAlgn="base" hangingPunct="0">
                  <a:lnSpc>
                    <a:spcPct val="90000"/>
                  </a:lnSpc>
                  <a:spcBef>
                    <a:spcPts val="1200"/>
                  </a:spcBef>
                  <a:spcAft>
                    <a:spcPts val="1200"/>
                  </a:spcAft>
                  <a:buClr>
                    <a:srgbClr val="22314E"/>
                  </a:buClr>
                  <a:buSzPct val="90000"/>
                  <a:tabLst>
                    <a:tab pos="18288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 kern="120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  <a:ea typeface="ＭＳ Ｐゴシック" pitchFamily="34" charset="-128"/>
                          <a:cs typeface=""/>
                        </a:rPr>
                        <m:t>𝐸𝑛𝑡𝑟𝑜𝑝𝑦</m:t>
                      </m:r>
                      <m:d>
                        <m:dPr>
                          <m:ctrlPr>
                            <a:rPr lang="en-US" sz="3600" i="1" kern="1200">
                              <a:solidFill>
                                <a:srgbClr val="373737"/>
                              </a:solidFill>
                              <a:latin typeface="Cambria Math" charset="0"/>
                              <a:ea typeface="ＭＳ Ｐゴシック" pitchFamily="34" charset="-128"/>
                              <a:cs typeface=""/>
                            </a:rPr>
                          </m:ctrlPr>
                        </m:dPr>
                        <m:e>
                          <m:r>
                            <a:rPr lang="en-US" sz="3600" i="1" kern="1200">
                              <a:solidFill>
                                <a:srgbClr val="373737"/>
                              </a:solidFill>
                              <a:latin typeface="Cambria Math" panose="02040503050406030204" pitchFamily="18" charset="0"/>
                              <a:ea typeface="ＭＳ Ｐゴシック" pitchFamily="34" charset="-128"/>
                              <a:cs typeface=""/>
                            </a:rPr>
                            <m:t>𝑆</m:t>
                          </m:r>
                        </m:e>
                      </m:d>
                      <m:r>
                        <a:rPr lang="en-US" sz="3600" i="1" kern="120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  <a:ea typeface="ＭＳ Ｐゴシック" pitchFamily="34" charset="-128"/>
                          <a:cs typeface="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sz="3600" i="1" kern="1200">
                              <a:solidFill>
                                <a:srgbClr val="373737"/>
                              </a:solidFill>
                              <a:latin typeface="Cambria Math" charset="0"/>
                              <a:ea typeface="ＭＳ Ｐゴシック" pitchFamily="34" charset="-128"/>
                              <a:cs typeface=""/>
                            </a:rPr>
                          </m:ctrlPr>
                        </m:naryPr>
                        <m:sub>
                          <m:r>
                            <a:rPr lang="en-US" sz="3600" i="1" kern="1200">
                              <a:solidFill>
                                <a:srgbClr val="373737"/>
                              </a:solidFill>
                              <a:latin typeface="Cambria Math" panose="02040503050406030204" pitchFamily="18" charset="0"/>
                              <a:ea typeface="ＭＳ Ｐゴシック" pitchFamily="34" charset="-128"/>
                              <a:cs typeface=""/>
                            </a:rPr>
                            <m:t>𝑖</m:t>
                          </m:r>
                          <m:r>
                            <a:rPr lang="en-US" sz="3600" i="1" kern="1200">
                              <a:solidFill>
                                <a:srgbClr val="373737"/>
                              </a:solidFill>
                              <a:latin typeface="Cambria Math" panose="02040503050406030204" pitchFamily="18" charset="0"/>
                              <a:ea typeface="ＭＳ Ｐゴシック" pitchFamily="34" charset="-128"/>
                              <a:cs typeface=""/>
                            </a:rPr>
                            <m:t>=1</m:t>
                          </m:r>
                        </m:sub>
                        <m:sup>
                          <m:r>
                            <a:rPr lang="en-US" sz="3600" i="1" kern="1200">
                              <a:solidFill>
                                <a:srgbClr val="373737"/>
                              </a:solidFill>
                              <a:latin typeface="Cambria Math" panose="02040503050406030204" pitchFamily="18" charset="0"/>
                              <a:ea typeface="ＭＳ Ｐゴシック" pitchFamily="34" charset="-128"/>
                              <a:cs typeface=""/>
                            </a:rPr>
                            <m:t>𝑐</m:t>
                          </m:r>
                        </m:sup>
                        <m:e>
                          <m:r>
                            <a:rPr lang="en-US" sz="3600" i="1" kern="1200">
                              <a:solidFill>
                                <a:srgbClr val="373737"/>
                              </a:solidFill>
                              <a:latin typeface="Cambria Math" panose="02040503050406030204" pitchFamily="18" charset="0"/>
                              <a:ea typeface="ＭＳ Ｐゴシック" pitchFamily="34" charset="-128"/>
                              <a:cs typeface="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3600" i="1" kern="1200">
                                  <a:solidFill>
                                    <a:srgbClr val="373737"/>
                                  </a:solidFill>
                                  <a:latin typeface="Cambria Math" charset="0"/>
                                  <a:ea typeface="ＭＳ Ｐゴシック" pitchFamily="34" charset="-128"/>
                                  <a:cs typeface=""/>
                                </a:rPr>
                              </m:ctrlPr>
                            </m:sSubPr>
                            <m:e>
                              <m:r>
                                <a:rPr lang="en-US" sz="3600" i="1" kern="1200">
                                  <a:solidFill>
                                    <a:srgbClr val="373737"/>
                                  </a:solidFill>
                                  <a:latin typeface="Cambria Math" panose="02040503050406030204" pitchFamily="18" charset="0"/>
                                  <a:ea typeface="ＭＳ Ｐゴシック" pitchFamily="34" charset="-128"/>
                                  <a:cs typeface="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3600" i="1" kern="1200">
                                  <a:solidFill>
                                    <a:srgbClr val="373737"/>
                                  </a:solidFill>
                                  <a:latin typeface="Cambria Math" panose="02040503050406030204" pitchFamily="18" charset="0"/>
                                  <a:ea typeface="ＭＳ Ｐゴシック" pitchFamily="34" charset="-128"/>
                                  <a:cs typeface="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3600" i="1" kern="1200">
                                  <a:solidFill>
                                    <a:srgbClr val="373737"/>
                                  </a:solidFill>
                                  <a:latin typeface="Cambria Math" charset="0"/>
                                  <a:ea typeface="ＭＳ Ｐゴシック" pitchFamily="34" charset="-128"/>
                                  <a:cs typeface=""/>
                                </a:rPr>
                              </m:ctrlPr>
                            </m:sSubPr>
                            <m:e>
                              <m:r>
                                <a:rPr lang="en-US" sz="3600" i="1" kern="1200">
                                  <a:solidFill>
                                    <a:srgbClr val="373737"/>
                                  </a:solidFill>
                                  <a:latin typeface="Cambria Math" panose="02040503050406030204" pitchFamily="18" charset="0"/>
                                  <a:ea typeface="ＭＳ Ｐゴシック" pitchFamily="34" charset="-128"/>
                                  <a:cs typeface=""/>
                                </a:rPr>
                                <m:t>𝑙𝑜𝑔</m:t>
                              </m:r>
                            </m:e>
                            <m:sub>
                              <m:r>
                                <a:rPr lang="en-US" sz="3600" i="1" kern="1200">
                                  <a:solidFill>
                                    <a:srgbClr val="373737"/>
                                  </a:solidFill>
                                  <a:latin typeface="Cambria Math" panose="02040503050406030204" pitchFamily="18" charset="0"/>
                                  <a:ea typeface="ＭＳ Ｐゴシック" pitchFamily="34" charset="-128"/>
                                  <a:cs typeface=""/>
                                </a:rPr>
                                <m:t>2</m:t>
                              </m:r>
                            </m:sub>
                          </m:sSub>
                        </m:e>
                      </m:nary>
                      <m:d>
                        <m:dPr>
                          <m:ctrlPr>
                            <a:rPr lang="en-US" sz="3600" i="1" kern="1200">
                              <a:solidFill>
                                <a:srgbClr val="373737"/>
                              </a:solidFill>
                              <a:latin typeface="Cambria Math" charset="0"/>
                              <a:ea typeface="ＭＳ Ｐゴシック" pitchFamily="34" charset="-128"/>
                              <a:cs typeface="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600" i="1" kern="1200">
                                  <a:solidFill>
                                    <a:srgbClr val="373737"/>
                                  </a:solidFill>
                                  <a:latin typeface="Cambria Math" charset="0"/>
                                  <a:ea typeface="ＭＳ Ｐゴシック" pitchFamily="34" charset="-128"/>
                                  <a:cs typeface=""/>
                                </a:rPr>
                              </m:ctrlPr>
                            </m:sSubPr>
                            <m:e>
                              <m:r>
                                <a:rPr lang="en-US" sz="3600" i="1" kern="1200">
                                  <a:solidFill>
                                    <a:srgbClr val="373737"/>
                                  </a:solidFill>
                                  <a:latin typeface="Cambria Math" panose="02040503050406030204" pitchFamily="18" charset="0"/>
                                  <a:ea typeface="ＭＳ Ｐゴシック" pitchFamily="34" charset="-128"/>
                                  <a:cs typeface="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3600" i="1" kern="1200">
                                  <a:solidFill>
                                    <a:srgbClr val="373737"/>
                                  </a:solidFill>
                                  <a:latin typeface="Cambria Math" panose="02040503050406030204" pitchFamily="18" charset="0"/>
                                  <a:ea typeface="ＭＳ Ｐゴシック" pitchFamily="34" charset="-128"/>
                                  <a:cs typeface="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3600" kern="1200" dirty="0" smtClean="0">
                  <a:solidFill>
                    <a:srgbClr val="373737"/>
                  </a:solidFill>
                  <a:latin typeface="Arial" pitchFamily="34" charset="0"/>
                  <a:ea typeface="ＭＳ Ｐゴシック" pitchFamily="34" charset="-128"/>
                  <a:cs typeface=""/>
                </a:endParaRPr>
              </a:p>
              <a:p>
                <a:pPr marL="1828800" indent="-1828800" algn="l" defTabSz="912813" rtl="0" eaLnBrk="0" fontAlgn="base" hangingPunct="0">
                  <a:lnSpc>
                    <a:spcPct val="90000"/>
                  </a:lnSpc>
                  <a:spcAft>
                    <a:spcPts val="1200"/>
                  </a:spcAft>
                  <a:buClr>
                    <a:srgbClr val="22314E"/>
                  </a:buClr>
                  <a:buSzPct val="90000"/>
                  <a:tabLst>
                    <a:tab pos="1828800" algn="l"/>
                  </a:tabLst>
                </a:pPr>
                <a:r>
                  <a:rPr lang="en-US" sz="3600" i="1" kern="1200" dirty="0">
                    <a:solidFill>
                      <a:srgbClr val="373737"/>
                    </a:solidFill>
                    <a:latin typeface="Arial" pitchFamily="34" charset="0"/>
                    <a:ea typeface="ＭＳ Ｐゴシック" pitchFamily="34" charset="-128"/>
                    <a:cs typeface=""/>
                  </a:rPr>
                  <a:t>		</a:t>
                </a:r>
                <a:r>
                  <a:rPr lang="en-US" sz="3600" i="1" kern="1200" dirty="0" smtClean="0">
                    <a:solidFill>
                      <a:srgbClr val="373737"/>
                    </a:solidFill>
                    <a:latin typeface="Arial" pitchFamily="34" charset="0"/>
                    <a:ea typeface="ＭＳ Ｐゴシック" pitchFamily="34" charset="-128"/>
                    <a:cs typeface=""/>
                  </a:rPr>
                  <a:t>Entropy is a measure of how pure (homogenous) a data set is.</a:t>
                </a:r>
                <a:endParaRPr lang="en-US" sz="3600" i="1" kern="1200" dirty="0">
                  <a:solidFill>
                    <a:srgbClr val="373737"/>
                  </a:solidFill>
                  <a:latin typeface="Arial" pitchFamily="34" charset="0"/>
                  <a:ea typeface="ＭＳ Ｐゴシック" pitchFamily="34" charset="-128"/>
                  <a:cs typeface=""/>
                </a:endParaRPr>
              </a:p>
            </p:txBody>
          </p:sp>
        </mc:Choice>
        <mc:Fallback xmlns="">
          <p:sp>
            <p:nvSpPr>
              <p:cNvPr id="41" name="TextBox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031" y="2414058"/>
                <a:ext cx="17013236" cy="5452390"/>
              </a:xfrm>
              <a:prstGeom prst="rect">
                <a:avLst/>
              </a:prstGeom>
              <a:blipFill rotWithShape="0">
                <a:blip r:embed="rId3"/>
                <a:stretch>
                  <a:fillRect b="-42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/>
          <p:cNvGrpSpPr/>
          <p:nvPr/>
        </p:nvGrpSpPr>
        <p:grpSpPr>
          <a:xfrm>
            <a:off x="6634903" y="8808545"/>
            <a:ext cx="7876964" cy="3653381"/>
            <a:chOff x="6905836" y="9905163"/>
            <a:chExt cx="4496671" cy="2085582"/>
          </a:xfrm>
        </p:grpSpPr>
        <p:sp>
          <p:nvSpPr>
            <p:cNvPr id="75" name="Oval 74"/>
            <p:cNvSpPr/>
            <p:nvPr/>
          </p:nvSpPr>
          <p:spPr bwMode="auto">
            <a:xfrm>
              <a:off x="6905836" y="9990360"/>
              <a:ext cx="1863090" cy="1863090"/>
            </a:xfrm>
            <a:prstGeom prst="ellipse">
              <a:avLst/>
            </a:prstGeom>
            <a:solidFill>
              <a:srgbClr val="FFFFFF"/>
            </a:solidFill>
            <a:ln w="9525" cap="flat" cmpd="sng" algn="ctr">
              <a:solidFill>
                <a:srgbClr val="373737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defTabSz="91409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 smtClean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Arial"/>
                <a:ea typeface=""/>
                <a:cs typeface=""/>
              </a:endParaRPr>
            </a:p>
          </p:txBody>
        </p:sp>
        <p:sp>
          <p:nvSpPr>
            <p:cNvPr id="76" name="Diamond 75"/>
            <p:cNvSpPr/>
            <p:nvPr/>
          </p:nvSpPr>
          <p:spPr bwMode="auto">
            <a:xfrm>
              <a:off x="7251912" y="10229756"/>
              <a:ext cx="213994" cy="213994"/>
            </a:xfrm>
            <a:prstGeom prst="diamond">
              <a:avLst/>
            </a:prstGeom>
            <a:solidFill>
              <a:srgbClr val="FF0000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defTabSz="91409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 smtClean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Arial"/>
                <a:ea typeface=""/>
                <a:cs typeface=""/>
              </a:endParaRPr>
            </a:p>
          </p:txBody>
        </p:sp>
        <p:sp>
          <p:nvSpPr>
            <p:cNvPr id="77" name="Diamond 76"/>
            <p:cNvSpPr/>
            <p:nvPr/>
          </p:nvSpPr>
          <p:spPr bwMode="auto">
            <a:xfrm>
              <a:off x="7655313" y="11197805"/>
              <a:ext cx="213994" cy="213994"/>
            </a:xfrm>
            <a:prstGeom prst="diamond">
              <a:avLst/>
            </a:prstGeom>
            <a:solidFill>
              <a:srgbClr val="FF0000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defTabSz="91409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 smtClean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Arial"/>
                <a:ea typeface=""/>
                <a:cs typeface=""/>
              </a:endParaRPr>
            </a:p>
          </p:txBody>
        </p:sp>
        <p:sp>
          <p:nvSpPr>
            <p:cNvPr id="78" name="Diamond 77"/>
            <p:cNvSpPr/>
            <p:nvPr/>
          </p:nvSpPr>
          <p:spPr bwMode="auto">
            <a:xfrm>
              <a:off x="8347287" y="10443750"/>
              <a:ext cx="213994" cy="213994"/>
            </a:xfrm>
            <a:prstGeom prst="diamond">
              <a:avLst/>
            </a:prstGeom>
            <a:solidFill>
              <a:srgbClr val="FF0000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defTabSz="91409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 smtClean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Arial"/>
                <a:ea typeface=""/>
                <a:cs typeface=""/>
              </a:endParaRPr>
            </a:p>
          </p:txBody>
        </p:sp>
        <p:sp>
          <p:nvSpPr>
            <p:cNvPr id="79" name="Diamond 78"/>
            <p:cNvSpPr/>
            <p:nvPr/>
          </p:nvSpPr>
          <p:spPr bwMode="auto">
            <a:xfrm>
              <a:off x="8133293" y="11248294"/>
              <a:ext cx="213994" cy="213994"/>
            </a:xfrm>
            <a:prstGeom prst="diamond">
              <a:avLst/>
            </a:prstGeom>
            <a:solidFill>
              <a:srgbClr val="FF0000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defTabSz="91409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 smtClean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Arial"/>
                <a:ea typeface=""/>
                <a:cs typeface=""/>
              </a:endParaRPr>
            </a:p>
          </p:txBody>
        </p:sp>
        <p:sp>
          <p:nvSpPr>
            <p:cNvPr id="80" name="Diamond 79"/>
            <p:cNvSpPr/>
            <p:nvPr/>
          </p:nvSpPr>
          <p:spPr bwMode="auto">
            <a:xfrm>
              <a:off x="7037918" y="10745446"/>
              <a:ext cx="213994" cy="213994"/>
            </a:xfrm>
            <a:prstGeom prst="diamond">
              <a:avLst/>
            </a:prstGeom>
            <a:solidFill>
              <a:srgbClr val="FF0000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defTabSz="91409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 smtClean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Arial"/>
                <a:ea typeface=""/>
                <a:cs typeface=""/>
              </a:endParaRPr>
            </a:p>
          </p:txBody>
        </p:sp>
        <p:sp>
          <p:nvSpPr>
            <p:cNvPr id="81" name="Diamond 80"/>
            <p:cNvSpPr/>
            <p:nvPr/>
          </p:nvSpPr>
          <p:spPr bwMode="auto">
            <a:xfrm>
              <a:off x="7144915" y="11154540"/>
              <a:ext cx="213994" cy="213994"/>
            </a:xfrm>
            <a:prstGeom prst="diamond">
              <a:avLst/>
            </a:prstGeom>
            <a:solidFill>
              <a:srgbClr val="007DC3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defTabSz="91409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 smtClean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Arial"/>
                <a:ea typeface=""/>
                <a:cs typeface=""/>
              </a:endParaRPr>
            </a:p>
          </p:txBody>
        </p:sp>
        <p:sp>
          <p:nvSpPr>
            <p:cNvPr id="82" name="Cross 81"/>
            <p:cNvSpPr/>
            <p:nvPr/>
          </p:nvSpPr>
          <p:spPr bwMode="auto">
            <a:xfrm>
              <a:off x="7720795" y="10366968"/>
              <a:ext cx="210312" cy="210312"/>
            </a:xfrm>
            <a:prstGeom prst="plus">
              <a:avLst>
                <a:gd name="adj" fmla="val 35115"/>
              </a:avLst>
            </a:prstGeom>
            <a:solidFill>
              <a:srgbClr val="007DC3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defTabSz="91409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 smtClean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Arial"/>
                <a:ea typeface=""/>
                <a:cs typeface=""/>
              </a:endParaRPr>
            </a:p>
          </p:txBody>
        </p:sp>
        <p:sp>
          <p:nvSpPr>
            <p:cNvPr id="83" name="Cross 82"/>
            <p:cNvSpPr/>
            <p:nvPr/>
          </p:nvSpPr>
          <p:spPr bwMode="auto">
            <a:xfrm>
              <a:off x="8028137" y="10715692"/>
              <a:ext cx="210312" cy="210312"/>
            </a:xfrm>
            <a:prstGeom prst="plus">
              <a:avLst>
                <a:gd name="adj" fmla="val 35115"/>
              </a:avLst>
            </a:prstGeom>
            <a:solidFill>
              <a:srgbClr val="007DC3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defTabSz="91409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 smtClean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Arial"/>
                <a:ea typeface=""/>
                <a:cs typeface=""/>
              </a:endParaRPr>
            </a:p>
          </p:txBody>
        </p:sp>
        <p:sp>
          <p:nvSpPr>
            <p:cNvPr id="84" name="Cross 83"/>
            <p:cNvSpPr/>
            <p:nvPr/>
          </p:nvSpPr>
          <p:spPr bwMode="auto">
            <a:xfrm>
              <a:off x="7839826" y="11515115"/>
              <a:ext cx="210312" cy="210312"/>
            </a:xfrm>
            <a:prstGeom prst="plus">
              <a:avLst>
                <a:gd name="adj" fmla="val 35115"/>
              </a:avLst>
            </a:prstGeom>
            <a:solidFill>
              <a:srgbClr val="007DC3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defTabSz="91409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 smtClean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Arial"/>
                <a:ea typeface=""/>
                <a:cs typeface=""/>
              </a:endParaRPr>
            </a:p>
          </p:txBody>
        </p:sp>
        <p:sp>
          <p:nvSpPr>
            <p:cNvPr id="85" name="Cross 84"/>
            <p:cNvSpPr/>
            <p:nvPr/>
          </p:nvSpPr>
          <p:spPr bwMode="auto">
            <a:xfrm>
              <a:off x="7510483" y="10820848"/>
              <a:ext cx="210312" cy="210312"/>
            </a:xfrm>
            <a:prstGeom prst="plus">
              <a:avLst>
                <a:gd name="adj" fmla="val 35115"/>
              </a:avLst>
            </a:prstGeom>
            <a:solidFill>
              <a:srgbClr val="007DC3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defTabSz="91409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 smtClean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Arial"/>
                <a:ea typeface=""/>
                <a:cs typeface=""/>
              </a:endParaRPr>
            </a:p>
          </p:txBody>
        </p:sp>
        <p:sp>
          <p:nvSpPr>
            <p:cNvPr id="86" name="Cross 85"/>
            <p:cNvSpPr/>
            <p:nvPr/>
          </p:nvSpPr>
          <p:spPr bwMode="auto">
            <a:xfrm>
              <a:off x="8462761" y="11027215"/>
              <a:ext cx="210312" cy="210312"/>
            </a:xfrm>
            <a:prstGeom prst="plus">
              <a:avLst>
                <a:gd name="adj" fmla="val 35115"/>
              </a:avLst>
            </a:prstGeom>
            <a:solidFill>
              <a:srgbClr val="007DC3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defTabSz="91409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 smtClean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Arial"/>
                <a:ea typeface=""/>
                <a:cs typeface=""/>
              </a:endParaRPr>
            </a:p>
          </p:txBody>
        </p:sp>
        <p:sp>
          <p:nvSpPr>
            <p:cNvPr id="87" name="Cross 86"/>
            <p:cNvSpPr/>
            <p:nvPr/>
          </p:nvSpPr>
          <p:spPr bwMode="auto">
            <a:xfrm>
              <a:off x="8105130" y="10183090"/>
              <a:ext cx="210312" cy="210312"/>
            </a:xfrm>
            <a:prstGeom prst="plus">
              <a:avLst>
                <a:gd name="adj" fmla="val 35115"/>
              </a:avLst>
            </a:prstGeom>
            <a:solidFill>
              <a:srgbClr val="FF0000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defTabSz="91409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 smtClean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Arial"/>
                <a:ea typeface=""/>
                <a:cs typeface=""/>
              </a:endParaRPr>
            </a:p>
          </p:txBody>
        </p:sp>
        <p:sp>
          <p:nvSpPr>
            <p:cNvPr id="88" name="Oval 87"/>
            <p:cNvSpPr/>
            <p:nvPr/>
          </p:nvSpPr>
          <p:spPr bwMode="auto">
            <a:xfrm>
              <a:off x="10404687" y="9905163"/>
              <a:ext cx="997820" cy="997820"/>
            </a:xfrm>
            <a:prstGeom prst="ellipse">
              <a:avLst/>
            </a:prstGeom>
            <a:solidFill>
              <a:srgbClr val="FFFFFF"/>
            </a:solidFill>
            <a:ln w="9525" cap="flat" cmpd="sng" algn="ctr">
              <a:solidFill>
                <a:srgbClr val="373737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defTabSz="91409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 smtClean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Arial"/>
                <a:ea typeface=""/>
                <a:cs typeface=""/>
              </a:endParaRPr>
            </a:p>
          </p:txBody>
        </p:sp>
        <p:sp>
          <p:nvSpPr>
            <p:cNvPr id="89" name="Oval 88"/>
            <p:cNvSpPr/>
            <p:nvPr/>
          </p:nvSpPr>
          <p:spPr bwMode="auto">
            <a:xfrm>
              <a:off x="10404687" y="10992925"/>
              <a:ext cx="997820" cy="997820"/>
            </a:xfrm>
            <a:prstGeom prst="ellipse">
              <a:avLst/>
            </a:prstGeom>
            <a:solidFill>
              <a:srgbClr val="FFFFFF"/>
            </a:solidFill>
            <a:ln w="9525" cap="flat" cmpd="sng" algn="ctr">
              <a:solidFill>
                <a:srgbClr val="373737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defTabSz="91409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 smtClean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Arial"/>
                <a:ea typeface=""/>
                <a:cs typeface=""/>
              </a:endParaRPr>
            </a:p>
          </p:txBody>
        </p:sp>
        <p:sp>
          <p:nvSpPr>
            <p:cNvPr id="90" name="Diamond 89"/>
            <p:cNvSpPr/>
            <p:nvPr/>
          </p:nvSpPr>
          <p:spPr bwMode="auto">
            <a:xfrm>
              <a:off x="10796600" y="10015762"/>
              <a:ext cx="213994" cy="213994"/>
            </a:xfrm>
            <a:prstGeom prst="diamond">
              <a:avLst/>
            </a:prstGeom>
            <a:solidFill>
              <a:srgbClr val="FF0000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defTabSz="91409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 smtClean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Arial"/>
                <a:ea typeface=""/>
                <a:cs typeface=""/>
              </a:endParaRPr>
            </a:p>
          </p:txBody>
        </p:sp>
        <p:sp>
          <p:nvSpPr>
            <p:cNvPr id="91" name="Diamond 90"/>
            <p:cNvSpPr/>
            <p:nvPr/>
          </p:nvSpPr>
          <p:spPr bwMode="auto">
            <a:xfrm>
              <a:off x="10849931" y="10353988"/>
              <a:ext cx="213994" cy="213994"/>
            </a:xfrm>
            <a:prstGeom prst="diamond">
              <a:avLst/>
            </a:prstGeom>
            <a:solidFill>
              <a:srgbClr val="FF0000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defTabSz="91409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 smtClean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Arial"/>
                <a:ea typeface=""/>
                <a:cs typeface=""/>
              </a:endParaRPr>
            </a:p>
          </p:txBody>
        </p:sp>
        <p:sp>
          <p:nvSpPr>
            <p:cNvPr id="92" name="Diamond 91"/>
            <p:cNvSpPr/>
            <p:nvPr/>
          </p:nvSpPr>
          <p:spPr bwMode="auto">
            <a:xfrm>
              <a:off x="11063925" y="10229756"/>
              <a:ext cx="213994" cy="213994"/>
            </a:xfrm>
            <a:prstGeom prst="diamond">
              <a:avLst/>
            </a:prstGeom>
            <a:solidFill>
              <a:srgbClr val="FF0000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defTabSz="91409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 smtClean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Arial"/>
                <a:ea typeface=""/>
                <a:cs typeface=""/>
              </a:endParaRPr>
            </a:p>
          </p:txBody>
        </p:sp>
        <p:sp>
          <p:nvSpPr>
            <p:cNvPr id="93" name="Diamond 92"/>
            <p:cNvSpPr/>
            <p:nvPr/>
          </p:nvSpPr>
          <p:spPr bwMode="auto">
            <a:xfrm>
              <a:off x="10925460" y="10633720"/>
              <a:ext cx="213994" cy="213994"/>
            </a:xfrm>
            <a:prstGeom prst="diamond">
              <a:avLst/>
            </a:prstGeom>
            <a:solidFill>
              <a:srgbClr val="FF0000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defTabSz="91409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 smtClean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Arial"/>
                <a:ea typeface=""/>
                <a:cs typeface=""/>
              </a:endParaRPr>
            </a:p>
          </p:txBody>
        </p:sp>
        <p:sp>
          <p:nvSpPr>
            <p:cNvPr id="94" name="Diamond 93"/>
            <p:cNvSpPr/>
            <p:nvPr/>
          </p:nvSpPr>
          <p:spPr bwMode="auto">
            <a:xfrm>
              <a:off x="10485051" y="10293488"/>
              <a:ext cx="213994" cy="213994"/>
            </a:xfrm>
            <a:prstGeom prst="diamond">
              <a:avLst/>
            </a:prstGeom>
            <a:solidFill>
              <a:srgbClr val="FF0000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defTabSz="91409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 smtClean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Arial"/>
                <a:ea typeface=""/>
                <a:cs typeface=""/>
              </a:endParaRPr>
            </a:p>
          </p:txBody>
        </p:sp>
        <p:sp>
          <p:nvSpPr>
            <p:cNvPr id="95" name="Diamond 94"/>
            <p:cNvSpPr/>
            <p:nvPr/>
          </p:nvSpPr>
          <p:spPr bwMode="auto">
            <a:xfrm>
              <a:off x="10582606" y="10529882"/>
              <a:ext cx="213994" cy="213994"/>
            </a:xfrm>
            <a:prstGeom prst="diamond">
              <a:avLst/>
            </a:prstGeom>
            <a:solidFill>
              <a:srgbClr val="007DC3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defTabSz="91409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 smtClean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Arial"/>
                <a:ea typeface=""/>
                <a:cs typeface=""/>
              </a:endParaRPr>
            </a:p>
          </p:txBody>
        </p:sp>
        <p:sp>
          <p:nvSpPr>
            <p:cNvPr id="96" name="Cross 95"/>
            <p:cNvSpPr/>
            <p:nvPr/>
          </p:nvSpPr>
          <p:spPr bwMode="auto">
            <a:xfrm>
              <a:off x="11040786" y="11654877"/>
              <a:ext cx="210312" cy="210312"/>
            </a:xfrm>
            <a:prstGeom prst="plus">
              <a:avLst>
                <a:gd name="adj" fmla="val 35115"/>
              </a:avLst>
            </a:prstGeom>
            <a:solidFill>
              <a:srgbClr val="007DC3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defTabSz="91409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 smtClean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Arial"/>
                <a:ea typeface=""/>
                <a:cs typeface=""/>
              </a:endParaRPr>
            </a:p>
          </p:txBody>
        </p:sp>
        <p:sp>
          <p:nvSpPr>
            <p:cNvPr id="97" name="Cross 96"/>
            <p:cNvSpPr/>
            <p:nvPr/>
          </p:nvSpPr>
          <p:spPr bwMode="auto">
            <a:xfrm>
              <a:off x="10887400" y="11098081"/>
              <a:ext cx="210312" cy="210312"/>
            </a:xfrm>
            <a:prstGeom prst="plus">
              <a:avLst>
                <a:gd name="adj" fmla="val 35115"/>
              </a:avLst>
            </a:prstGeom>
            <a:solidFill>
              <a:srgbClr val="007DC3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defTabSz="91409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 smtClean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Arial"/>
                <a:ea typeface=""/>
                <a:cs typeface=""/>
              </a:endParaRPr>
            </a:p>
          </p:txBody>
        </p:sp>
        <p:sp>
          <p:nvSpPr>
            <p:cNvPr id="98" name="Cross 97"/>
            <p:cNvSpPr/>
            <p:nvPr/>
          </p:nvSpPr>
          <p:spPr bwMode="auto">
            <a:xfrm>
              <a:off x="10592048" y="11641154"/>
              <a:ext cx="210312" cy="210312"/>
            </a:xfrm>
            <a:prstGeom prst="plus">
              <a:avLst>
                <a:gd name="adj" fmla="val 35115"/>
              </a:avLst>
            </a:prstGeom>
            <a:solidFill>
              <a:srgbClr val="007DC3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defTabSz="91409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 smtClean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Arial"/>
                <a:ea typeface=""/>
                <a:cs typeface=""/>
              </a:endParaRPr>
            </a:p>
          </p:txBody>
        </p:sp>
        <p:sp>
          <p:nvSpPr>
            <p:cNvPr id="99" name="Cross 98"/>
            <p:cNvSpPr/>
            <p:nvPr/>
          </p:nvSpPr>
          <p:spPr bwMode="auto">
            <a:xfrm>
              <a:off x="10561759" y="11185201"/>
              <a:ext cx="210312" cy="210312"/>
            </a:xfrm>
            <a:prstGeom prst="plus">
              <a:avLst>
                <a:gd name="adj" fmla="val 35115"/>
              </a:avLst>
            </a:prstGeom>
            <a:solidFill>
              <a:srgbClr val="007DC3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defTabSz="91409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 smtClean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Arial"/>
                <a:ea typeface=""/>
                <a:cs typeface=""/>
              </a:endParaRPr>
            </a:p>
          </p:txBody>
        </p:sp>
        <p:sp>
          <p:nvSpPr>
            <p:cNvPr id="100" name="Cross 99"/>
            <p:cNvSpPr/>
            <p:nvPr/>
          </p:nvSpPr>
          <p:spPr bwMode="auto">
            <a:xfrm>
              <a:off x="10715148" y="11411799"/>
              <a:ext cx="210312" cy="210312"/>
            </a:xfrm>
            <a:prstGeom prst="plus">
              <a:avLst>
                <a:gd name="adj" fmla="val 35115"/>
              </a:avLst>
            </a:prstGeom>
            <a:solidFill>
              <a:srgbClr val="007DC3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defTabSz="91409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 smtClean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Arial"/>
                <a:ea typeface=""/>
                <a:cs typeface=""/>
              </a:endParaRPr>
            </a:p>
          </p:txBody>
        </p:sp>
        <p:sp>
          <p:nvSpPr>
            <p:cNvPr id="101" name="Cross 100"/>
            <p:cNvSpPr/>
            <p:nvPr/>
          </p:nvSpPr>
          <p:spPr bwMode="auto">
            <a:xfrm>
              <a:off x="11139454" y="11355171"/>
              <a:ext cx="210312" cy="210312"/>
            </a:xfrm>
            <a:prstGeom prst="plus">
              <a:avLst>
                <a:gd name="adj" fmla="val 35115"/>
              </a:avLst>
            </a:prstGeom>
            <a:solidFill>
              <a:srgbClr val="FF0000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defTabSz="91409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 smtClean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Arial"/>
                <a:ea typeface=""/>
                <a:cs typeface=""/>
              </a:endParaRPr>
            </a:p>
          </p:txBody>
        </p:sp>
        <p:cxnSp>
          <p:nvCxnSpPr>
            <p:cNvPr id="102" name="Straight Arrow Connector 101"/>
            <p:cNvCxnSpPr>
              <a:stCxn id="77" idx="6"/>
              <a:endCxn id="91" idx="2"/>
            </p:cNvCxnSpPr>
            <p:nvPr/>
          </p:nvCxnSpPr>
          <p:spPr>
            <a:xfrm flipV="1">
              <a:off x="8768926" y="10404073"/>
              <a:ext cx="1635761" cy="517832"/>
            </a:xfrm>
            <a:prstGeom prst="straightConnector1">
              <a:avLst/>
            </a:prstGeom>
            <a:noFill/>
            <a:ln w="12700" cap="flat" cmpd="sng" algn="ctr">
              <a:solidFill>
                <a:srgbClr val="22314E">
                  <a:shade val="80000"/>
                </a:srgbClr>
              </a:solidFill>
              <a:prstDash val="solid"/>
              <a:tailEnd type="triangle" w="lg" len="lg"/>
            </a:ln>
            <a:effectLst/>
          </p:spPr>
        </p:cxnSp>
        <p:cxnSp>
          <p:nvCxnSpPr>
            <p:cNvPr id="103" name="Straight Arrow Connector 102"/>
            <p:cNvCxnSpPr>
              <a:stCxn id="77" idx="6"/>
              <a:endCxn id="92" idx="2"/>
            </p:cNvCxnSpPr>
            <p:nvPr/>
          </p:nvCxnSpPr>
          <p:spPr>
            <a:xfrm>
              <a:off x="8768926" y="10921905"/>
              <a:ext cx="1635761" cy="569930"/>
            </a:xfrm>
            <a:prstGeom prst="straightConnector1">
              <a:avLst/>
            </a:prstGeom>
            <a:noFill/>
            <a:ln w="12700" cap="flat" cmpd="sng" algn="ctr">
              <a:solidFill>
                <a:srgbClr val="22314E">
                  <a:shade val="80000"/>
                </a:srgbClr>
              </a:solidFill>
              <a:prstDash val="solid"/>
              <a:tailEnd type="triangle" w="lg" len="lg"/>
            </a:ln>
            <a:effectLst/>
          </p:spPr>
        </p:cxnSp>
        <p:sp>
          <p:nvSpPr>
            <p:cNvPr id="104" name="Cross 103"/>
            <p:cNvSpPr/>
            <p:nvPr/>
          </p:nvSpPr>
          <p:spPr bwMode="auto">
            <a:xfrm>
              <a:off x="9380754" y="11294677"/>
              <a:ext cx="339310" cy="339310"/>
            </a:xfrm>
            <a:prstGeom prst="plus">
              <a:avLst>
                <a:gd name="adj" fmla="val 35115"/>
              </a:avLst>
            </a:prstGeom>
            <a:solidFill>
              <a:srgbClr val="FFFFFF"/>
            </a:solidFill>
            <a:ln w="38100" cap="flat" cmpd="sng" algn="ctr">
              <a:solidFill>
                <a:srgbClr val="373737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defTabSz="91409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 smtClean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Arial"/>
                <a:ea typeface=""/>
                <a:cs typeface=""/>
              </a:endParaRPr>
            </a:p>
          </p:txBody>
        </p:sp>
        <p:sp>
          <p:nvSpPr>
            <p:cNvPr id="105" name="Diamond 104"/>
            <p:cNvSpPr/>
            <p:nvPr/>
          </p:nvSpPr>
          <p:spPr bwMode="auto">
            <a:xfrm>
              <a:off x="9376378" y="10225900"/>
              <a:ext cx="338328" cy="338328"/>
            </a:xfrm>
            <a:prstGeom prst="diamond">
              <a:avLst/>
            </a:prstGeom>
            <a:solidFill>
              <a:srgbClr val="FFFFFF"/>
            </a:solidFill>
            <a:ln w="38100" cap="flat" cmpd="sng" algn="ctr">
              <a:solidFill>
                <a:srgbClr val="373737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defTabSz="91409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 smtClean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Arial"/>
                <a:ea typeface=""/>
                <a:cs typeface=""/>
              </a:endParaRPr>
            </a:p>
          </p:txBody>
        </p:sp>
      </p:grpSp>
      <p:sp>
        <p:nvSpPr>
          <p:cNvPr id="106" name="TextBox 105"/>
          <p:cNvSpPr txBox="1"/>
          <p:nvPr/>
        </p:nvSpPr>
        <p:spPr>
          <a:xfrm>
            <a:off x="3191647" y="10011821"/>
            <a:ext cx="2978629" cy="8863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 defTabSz="912813" rtl="0" eaLnBrk="0" fontAlgn="base" hangingPunct="0">
              <a:lnSpc>
                <a:spcPct val="90000"/>
              </a:lnSpc>
              <a:spcBef>
                <a:spcPts val="1200"/>
              </a:spcBef>
              <a:spcAft>
                <a:spcPct val="0"/>
              </a:spcAft>
              <a:buClr>
                <a:srgbClr val="22314E"/>
              </a:buClr>
              <a:buSzPct val="90000"/>
            </a:pPr>
            <a:r>
              <a:rPr lang="en-US" sz="3200" kern="1200" dirty="0" smtClean="0">
                <a:gradFill>
                  <a:gsLst>
                    <a:gs pos="0">
                      <a:srgbClr val="373737"/>
                    </a:gs>
                    <a:gs pos="86000">
                      <a:srgbClr val="373737"/>
                    </a:gs>
                  </a:gsLst>
                  <a:lin ang="5400000" scaled="0"/>
                </a:gradFill>
                <a:latin typeface="Arial"/>
                <a:ea typeface="ＭＳ Ｐゴシック" charset="0"/>
                <a:cs typeface="ＭＳ Ｐゴシック" charset="0"/>
              </a:rPr>
              <a:t>High impurity initial state</a:t>
            </a:r>
          </a:p>
        </p:txBody>
      </p:sp>
      <p:sp>
        <p:nvSpPr>
          <p:cNvPr id="107" name="TextBox 106"/>
          <p:cNvSpPr txBox="1"/>
          <p:nvPr/>
        </p:nvSpPr>
        <p:spPr>
          <a:xfrm>
            <a:off x="14978370" y="10011821"/>
            <a:ext cx="3657700" cy="13295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 defTabSz="912813" rtl="0" eaLnBrk="0" fontAlgn="base" hangingPunct="0">
              <a:lnSpc>
                <a:spcPct val="90000"/>
              </a:lnSpc>
              <a:spcBef>
                <a:spcPts val="1200"/>
              </a:spcBef>
              <a:spcAft>
                <a:spcPct val="0"/>
              </a:spcAft>
              <a:buClr>
                <a:srgbClr val="22314E"/>
              </a:buClr>
              <a:buSzPct val="90000"/>
            </a:pPr>
            <a:r>
              <a:rPr lang="en-US" sz="3200" kern="1200" dirty="0" smtClean="0">
                <a:gradFill>
                  <a:gsLst>
                    <a:gs pos="0">
                      <a:srgbClr val="373737"/>
                    </a:gs>
                    <a:gs pos="86000">
                      <a:srgbClr val="373737"/>
                    </a:gs>
                  </a:gsLst>
                  <a:lin ang="5400000" scaled="0"/>
                </a:gradFill>
                <a:latin typeface="Arial"/>
                <a:ea typeface="ＭＳ Ｐゴシック" charset="0"/>
                <a:cs typeface="ＭＳ Ｐゴシック" charset="0"/>
              </a:rPr>
              <a:t>Low impurity final state using shape to predict color</a:t>
            </a:r>
          </a:p>
        </p:txBody>
      </p:sp>
    </p:spTree>
    <p:extLst>
      <p:ext uri="{BB962C8B-B14F-4D97-AF65-F5344CB8AC3E}">
        <p14:creationId xmlns:p14="http://schemas.microsoft.com/office/powerpoint/2010/main" val="114782808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351" y="0"/>
            <a:ext cx="21336000" cy="1471961"/>
          </a:xfrm>
        </p:spPr>
        <p:txBody>
          <a:bodyPr anchor="ctr"/>
          <a:lstStyle/>
          <a:p>
            <a:pPr lvl="0">
              <a:lnSpc>
                <a:spcPct val="120000"/>
              </a:lnSpc>
              <a:buClr>
                <a:srgbClr val="385998"/>
              </a:buClr>
              <a:buSzPct val="100000"/>
            </a:pPr>
            <a:r>
              <a:rPr lang="en-US" sz="8000" dirty="0" smtClean="0"/>
              <a:t>Decision Tree background</a:t>
            </a:r>
            <a:endParaRPr lang="en-US" sz="8000" b="0" dirty="0">
              <a:solidFill>
                <a:srgbClr val="53585F"/>
              </a:solidFill>
              <a:latin typeface="FreightSansLFPro"/>
              <a:cs typeface="Helvetica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953030" y="2414059"/>
            <a:ext cx="14219235" cy="4985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828800" indent="-1828800" algn="l" defTabSz="912813" rtl="0" eaLnBrk="0" fontAlgn="base" hangingPunct="0">
              <a:lnSpc>
                <a:spcPct val="90000"/>
              </a:lnSpc>
              <a:spcBef>
                <a:spcPts val="1200"/>
              </a:spcBef>
              <a:spcAft>
                <a:spcPct val="0"/>
              </a:spcAft>
              <a:buClr>
                <a:srgbClr val="22314E"/>
              </a:buClr>
              <a:buSzPct val="90000"/>
              <a:tabLst>
                <a:tab pos="1828800" algn="l"/>
              </a:tabLst>
            </a:pPr>
            <a:r>
              <a:rPr lang="en-US" sz="3600" b="1" kern="1200" smtClean="0">
                <a:gradFill>
                  <a:gsLst>
                    <a:gs pos="0">
                      <a:srgbClr val="373737"/>
                    </a:gs>
                    <a:gs pos="86000">
                      <a:srgbClr val="373737"/>
                    </a:gs>
                  </a:gsLst>
                  <a:lin ang="5400000" scaled="0"/>
                </a:gradFill>
                <a:latin typeface="Arial" pitchFamily="34" charset="0"/>
                <a:ea typeface="ＭＳ Ｐゴシック" charset="0"/>
                <a:cs typeface="ＭＳ Ｐゴシック" charset="0"/>
              </a:rPr>
              <a:t>Example</a:t>
            </a:r>
            <a:r>
              <a:rPr lang="en-US" sz="3600" b="1" kern="1200" dirty="0">
                <a:gradFill>
                  <a:gsLst>
                    <a:gs pos="0">
                      <a:srgbClr val="373737"/>
                    </a:gs>
                    <a:gs pos="86000">
                      <a:srgbClr val="373737"/>
                    </a:gs>
                  </a:gsLst>
                  <a:lin ang="5400000" scaled="0"/>
                </a:gradFill>
                <a:latin typeface="Arial" pitchFamily="34" charset="0"/>
                <a:ea typeface="ＭＳ Ｐゴシック" charset="0"/>
                <a:cs typeface="ＭＳ Ｐゴシック" charset="0"/>
              </a:rPr>
              <a:t>: </a:t>
            </a:r>
            <a:r>
              <a:rPr lang="en-US" sz="3600" kern="1200" dirty="0">
                <a:gradFill>
                  <a:gsLst>
                    <a:gs pos="0">
                      <a:srgbClr val="373737"/>
                    </a:gs>
                    <a:gs pos="86000">
                      <a:srgbClr val="373737"/>
                    </a:gs>
                  </a:gsLst>
                  <a:lin ang="5400000" scaled="0"/>
                </a:gradFill>
                <a:latin typeface="Arial" pitchFamily="34" charset="0"/>
                <a:ea typeface="ＭＳ Ｐゴシック" charset="0"/>
                <a:cs typeface="ＭＳ Ｐゴシック" charset="0"/>
              </a:rPr>
              <a:t>	</a:t>
            </a:r>
            <a:r>
              <a:rPr lang="en-US" sz="3600" kern="1200" dirty="0" smtClean="0">
                <a:gradFill>
                  <a:gsLst>
                    <a:gs pos="0">
                      <a:srgbClr val="373737"/>
                    </a:gs>
                    <a:gs pos="86000">
                      <a:srgbClr val="373737"/>
                    </a:gs>
                  </a:gsLst>
                  <a:lin ang="5400000" scaled="0"/>
                </a:gradFill>
                <a:latin typeface="Arial" pitchFamily="34" charset="0"/>
                <a:ea typeface="ＭＳ Ｐゴシック" charset="0"/>
                <a:cs typeface="ＭＳ Ｐゴシック" charset="0"/>
              </a:rPr>
              <a:t>Predicting survival rates of passengers on the </a:t>
            </a:r>
            <a:r>
              <a:rPr lang="en-US" sz="3600" kern="1200" smtClean="0">
                <a:gradFill>
                  <a:gsLst>
                    <a:gs pos="0">
                      <a:srgbClr val="373737"/>
                    </a:gs>
                    <a:gs pos="86000">
                      <a:srgbClr val="373737"/>
                    </a:gs>
                  </a:gsLst>
                  <a:lin ang="5400000" scaled="0"/>
                </a:gradFill>
                <a:latin typeface="Arial" pitchFamily="34" charset="0"/>
                <a:ea typeface="ＭＳ Ｐゴシック" charset="0"/>
                <a:cs typeface="ＭＳ Ｐゴシック" charset="0"/>
              </a:rPr>
              <a:t>Titanic.</a:t>
            </a:r>
            <a:r>
              <a:rPr lang="en-US" sz="3600" b="1" kern="1200" dirty="0" smtClean="0">
                <a:gradFill>
                  <a:gsLst>
                    <a:gs pos="0">
                      <a:srgbClr val="373737"/>
                    </a:gs>
                    <a:gs pos="86000">
                      <a:srgbClr val="373737"/>
                    </a:gs>
                  </a:gsLst>
                  <a:lin ang="5400000" scaled="0"/>
                </a:gradFill>
                <a:latin typeface="Arial"/>
                <a:ea typeface="ＭＳ Ｐゴシック" charset="0"/>
                <a:cs typeface="ＭＳ Ｐゴシック" charset="0"/>
              </a:rPr>
              <a:t>	</a:t>
            </a:r>
          </a:p>
        </p:txBody>
      </p:sp>
      <p:pic>
        <p:nvPicPr>
          <p:cNvPr id="43" name="Picture 42" descr="http://upload.wikimedia.org/wikipedia/commons/f/f3/CART_tree_titanic_survivors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50" t="10229" r="12898" b="8536"/>
          <a:stretch/>
        </p:blipFill>
        <p:spPr bwMode="auto">
          <a:xfrm>
            <a:off x="5241711" y="3854755"/>
            <a:ext cx="7593756" cy="7561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TextBox 43"/>
          <p:cNvSpPr txBox="1"/>
          <p:nvPr/>
        </p:nvSpPr>
        <p:spPr>
          <a:xfrm>
            <a:off x="13395111" y="9421527"/>
            <a:ext cx="5214621" cy="199439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 defTabSz="912813" rtl="0" eaLnBrk="0" fontAlgn="base" hangingPunct="0">
              <a:lnSpc>
                <a:spcPct val="90000"/>
              </a:lnSpc>
              <a:spcBef>
                <a:spcPts val="1200"/>
              </a:spcBef>
              <a:spcAft>
                <a:spcPct val="0"/>
              </a:spcAft>
              <a:buClr>
                <a:srgbClr val="22314E"/>
              </a:buClr>
              <a:buSzPct val="90000"/>
            </a:pPr>
            <a:r>
              <a:rPr lang="en-US" sz="3600" kern="1200" dirty="0" smtClean="0">
                <a:gradFill>
                  <a:gsLst>
                    <a:gs pos="0">
                      <a:srgbClr val="373737"/>
                    </a:gs>
                    <a:gs pos="86000">
                      <a:srgbClr val="373737"/>
                    </a:gs>
                  </a:gsLst>
                  <a:lin ang="5400000" scaled="0"/>
                </a:gradFill>
                <a:latin typeface="Arial"/>
                <a:ea typeface="ＭＳ Ｐゴシック" charset="0"/>
                <a:cs typeface="ＭＳ Ｐゴシック" charset="0"/>
              </a:rPr>
              <a:t>Numbers below leaves are probability of survival and percentage of observations in leaf.</a:t>
            </a:r>
          </a:p>
        </p:txBody>
      </p:sp>
    </p:spTree>
    <p:extLst>
      <p:ext uri="{BB962C8B-B14F-4D97-AF65-F5344CB8AC3E}">
        <p14:creationId xmlns:p14="http://schemas.microsoft.com/office/powerpoint/2010/main" val="149891236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351" y="0"/>
            <a:ext cx="21336000" cy="1471961"/>
          </a:xfrm>
        </p:spPr>
        <p:txBody>
          <a:bodyPr anchor="ctr"/>
          <a:lstStyle/>
          <a:p>
            <a:r>
              <a:rPr lang="en-US" sz="8000" dirty="0" smtClean="0"/>
              <a:t>Outline</a:t>
            </a:r>
            <a:endParaRPr lang="en-US" sz="80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654204" y="2264007"/>
            <a:ext cx="18712787" cy="6490526"/>
          </a:xfrm>
        </p:spPr>
        <p:txBody>
          <a:bodyPr/>
          <a:lstStyle/>
          <a:p>
            <a:pPr marL="1143000" indent="-1143000">
              <a:buFont typeface="+mj-lt"/>
              <a:buAutoNum type="arabicPeriod"/>
            </a:pPr>
            <a:r>
              <a:rPr lang="en-US" dirty="0" smtClean="0"/>
              <a:t>Invoice Payment Cycle</a:t>
            </a:r>
          </a:p>
          <a:p>
            <a:pPr marL="1143000" indent="-1143000">
              <a:buFont typeface="+mj-lt"/>
              <a:buAutoNum type="arabicPeriod"/>
            </a:pPr>
            <a:r>
              <a:rPr lang="en-US" dirty="0" smtClean="0"/>
              <a:t>Forecasting Future Payment Date</a:t>
            </a:r>
          </a:p>
          <a:p>
            <a:pPr marL="1143000" indent="-1143000">
              <a:buFont typeface="+mj-lt"/>
              <a:buAutoNum type="arabicPeriod"/>
            </a:pPr>
            <a:r>
              <a:rPr lang="en-US" dirty="0" smtClean="0"/>
              <a:t>Populating Data for Supplier Collaboration tool</a:t>
            </a:r>
          </a:p>
          <a:p>
            <a:pPr marL="1143000" indent="-1143000">
              <a:buFont typeface="+mj-lt"/>
              <a:buAutoNum type="arabicPeriod"/>
            </a:pPr>
            <a:r>
              <a:rPr lang="en-US" dirty="0" smtClean="0"/>
              <a:t>Supplement: Decision Tree Background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378877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351" y="0"/>
            <a:ext cx="21336000" cy="1471961"/>
          </a:xfrm>
        </p:spPr>
        <p:txBody>
          <a:bodyPr anchor="ctr"/>
          <a:lstStyle/>
          <a:p>
            <a:pPr lvl="0">
              <a:lnSpc>
                <a:spcPct val="120000"/>
              </a:lnSpc>
              <a:buClr>
                <a:srgbClr val="385998"/>
              </a:buClr>
              <a:buSzPct val="100000"/>
            </a:pPr>
            <a:r>
              <a:rPr lang="en-US" sz="8000" dirty="0" smtClean="0"/>
              <a:t>Decision Tree background</a:t>
            </a:r>
            <a:endParaRPr lang="en-US" sz="8000" b="0" dirty="0">
              <a:solidFill>
                <a:srgbClr val="53585F"/>
              </a:solidFill>
              <a:latin typeface="FreightSansLFPro"/>
              <a:cs typeface="Helvetic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68351" y="2240075"/>
            <a:ext cx="15985067" cy="121879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457200" rtl="0" fontAlgn="auto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charset="0"/>
                <a:ea typeface="Arial" charset="0"/>
                <a:cs typeface="Arial" charset="0"/>
                <a:sym typeface="Vista Sans OT Medium"/>
              </a:rPr>
              <a:t>Decision Tree</a:t>
            </a:r>
            <a:r>
              <a:rPr kumimoji="0" lang="en-US" sz="3600" b="0" i="0" u="none" strike="noStrike" cap="none" spc="0" normalizeH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charset="0"/>
                <a:ea typeface="Arial" charset="0"/>
                <a:cs typeface="Arial" charset="0"/>
                <a:sym typeface="Vista Sans OT Medium"/>
              </a:rPr>
              <a:t> is a good fit for predicting Payment Dates because we have a mix of continuous and </a:t>
            </a:r>
            <a:r>
              <a:rPr kumimoji="0" lang="en-US" sz="3600" b="0" i="0" u="none" strike="noStrike" cap="none" spc="0" normalizeH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charset="0"/>
                <a:ea typeface="Arial" charset="0"/>
                <a:cs typeface="Arial" charset="0"/>
                <a:sym typeface="Vista Sans OT Medium"/>
              </a:rPr>
              <a:t>categorical parameters.</a:t>
            </a:r>
            <a:endParaRPr kumimoji="0" lang="en-US" sz="3600" b="0" i="0" u="none" strike="noStrike" cap="none" spc="0" normalizeH="0" baseline="0" dirty="0" smtClean="0">
              <a:ln>
                <a:noFill/>
              </a:ln>
              <a:solidFill>
                <a:schemeClr val="bg1"/>
              </a:solidFill>
              <a:effectLst/>
              <a:uFillTx/>
              <a:latin typeface="Arial" charset="0"/>
              <a:ea typeface="Arial" charset="0"/>
              <a:cs typeface="Arial" charset="0"/>
              <a:sym typeface="Vista Sans OT Medium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8382" y="3854450"/>
            <a:ext cx="5711953" cy="8710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26262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351" y="0"/>
            <a:ext cx="21336000" cy="1471961"/>
          </a:xfrm>
        </p:spPr>
        <p:txBody>
          <a:bodyPr anchor="ctr"/>
          <a:lstStyle/>
          <a:p>
            <a:pPr lvl="0">
              <a:lnSpc>
                <a:spcPct val="120000"/>
              </a:lnSpc>
              <a:buClr>
                <a:srgbClr val="385998"/>
              </a:buClr>
              <a:buSzPct val="100000"/>
            </a:pPr>
            <a:r>
              <a:rPr lang="en-US" sz="8000" dirty="0"/>
              <a:t>Decision Tree background</a:t>
            </a:r>
            <a:endParaRPr lang="en-US" sz="8000" b="0" dirty="0">
              <a:solidFill>
                <a:srgbClr val="53585F"/>
              </a:solidFill>
              <a:latin typeface="FreightSansLFPro"/>
              <a:cs typeface="Helvetica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50367" y="2165957"/>
            <a:ext cx="16557100" cy="60939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l" rtl="0" latinLnBrk="1" hangingPunct="0"/>
            <a:r>
              <a:rPr lang="en-US" sz="36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Simple Decision Tree using most important predictors </a:t>
            </a:r>
            <a:r>
              <a:rPr lang="en-US" sz="360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for estimating Cycle Time</a:t>
            </a:r>
            <a:endParaRPr kumimoji="0" lang="en-US" sz="3600" b="0" i="0" u="none" strike="noStrike" cap="none" spc="0" normalizeH="0" baseline="0" dirty="0" smtClean="0">
              <a:ln>
                <a:noFill/>
              </a:ln>
              <a:solidFill>
                <a:schemeClr val="bg1"/>
              </a:solidFill>
              <a:effectLst/>
              <a:uFillTx/>
              <a:latin typeface="Arial" charset="0"/>
              <a:ea typeface="Arial" charset="0"/>
              <a:cs typeface="Arial" charset="0"/>
              <a:sym typeface="Vista Sans OT Medium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367" y="3202483"/>
            <a:ext cx="16414654" cy="1021007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7678636" y="3323047"/>
            <a:ext cx="6455428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 algn="l">
              <a:buFont typeface="+mj-lt"/>
              <a:buAutoNum type="arabicPeriod"/>
            </a:pPr>
            <a:r>
              <a:rPr lang="en-US" sz="3500" dirty="0" smtClean="0"/>
              <a:t>ORG_ID</a:t>
            </a:r>
          </a:p>
          <a:p>
            <a:pPr marL="514350" indent="-514350" algn="l">
              <a:buFont typeface="+mj-lt"/>
              <a:buAutoNum type="arabicPeriod"/>
            </a:pPr>
            <a:r>
              <a:rPr lang="en-US" sz="3500" dirty="0" smtClean="0"/>
              <a:t>INVOICE_AMOUNT_USD</a:t>
            </a:r>
          </a:p>
          <a:p>
            <a:pPr marL="514350" indent="-514350" algn="l">
              <a:buFont typeface="+mj-lt"/>
              <a:buAutoNum type="arabicPeriod"/>
            </a:pPr>
            <a:r>
              <a:rPr lang="en-US" sz="3500" dirty="0" smtClean="0"/>
              <a:t>PAYMENT_METHOD_CODE</a:t>
            </a:r>
          </a:p>
          <a:p>
            <a:pPr marL="514350" indent="-514350" algn="l">
              <a:buFont typeface="+mj-lt"/>
              <a:buAutoNum type="arabicPeriod"/>
            </a:pPr>
            <a:r>
              <a:rPr lang="en-US" sz="3500" dirty="0" smtClean="0"/>
              <a:t>CNT_VENDOR</a:t>
            </a:r>
            <a:endParaRPr lang="en-US" sz="3500" dirty="0"/>
          </a:p>
        </p:txBody>
      </p:sp>
      <p:sp>
        <p:nvSpPr>
          <p:cNvPr id="5" name="Rectangle 4"/>
          <p:cNvSpPr/>
          <p:nvPr/>
        </p:nvSpPr>
        <p:spPr>
          <a:xfrm>
            <a:off x="17678636" y="5997458"/>
            <a:ext cx="6059188" cy="13111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800" dirty="0" err="1"/>
              <a:t>tree.invoice</a:t>
            </a:r>
            <a:r>
              <a:rPr lang="en-US" sz="1800" dirty="0"/>
              <a:t>=tree(CYCLE_TIME~ORG_ID+INVOICE_AMOUNT_USD+PAYMENT_METHOD_CODE+CNT_VENDOR,ml_data, subset=train, control=</a:t>
            </a:r>
            <a:r>
              <a:rPr lang="en-US" sz="1800" dirty="0" err="1"/>
              <a:t>tree.control</a:t>
            </a:r>
            <a:r>
              <a:rPr lang="en-US" sz="1800" dirty="0"/>
              <a:t>(</a:t>
            </a:r>
            <a:r>
              <a:rPr lang="en-US" sz="1800" dirty="0" err="1"/>
              <a:t>nrow</a:t>
            </a:r>
            <a:r>
              <a:rPr lang="en-US" sz="1800" dirty="0"/>
              <a:t>(</a:t>
            </a:r>
            <a:r>
              <a:rPr lang="en-US" sz="1800" dirty="0" err="1"/>
              <a:t>ml_data</a:t>
            </a:r>
            <a:r>
              <a:rPr lang="en-US" sz="1800" dirty="0"/>
              <a:t>)/2, </a:t>
            </a:r>
            <a:r>
              <a:rPr lang="en-US" sz="1800" dirty="0" err="1"/>
              <a:t>mincut</a:t>
            </a:r>
            <a:r>
              <a:rPr lang="en-US" sz="1800" dirty="0"/>
              <a:t> = 5, </a:t>
            </a:r>
            <a:r>
              <a:rPr lang="en-US" sz="1800" dirty="0" err="1"/>
              <a:t>minsize</a:t>
            </a:r>
            <a:r>
              <a:rPr lang="en-US" sz="1800" dirty="0"/>
              <a:t> = 10, </a:t>
            </a:r>
            <a:r>
              <a:rPr lang="en-US" sz="1800" dirty="0" err="1"/>
              <a:t>mindev</a:t>
            </a:r>
            <a:r>
              <a:rPr lang="en-US" sz="1800" dirty="0"/>
              <a:t> = 0.001))</a:t>
            </a:r>
          </a:p>
        </p:txBody>
      </p:sp>
    </p:spTree>
    <p:extLst>
      <p:ext uri="{BB962C8B-B14F-4D97-AF65-F5344CB8AC3E}">
        <p14:creationId xmlns:p14="http://schemas.microsoft.com/office/powerpoint/2010/main" val="138598511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351" y="0"/>
            <a:ext cx="21336000" cy="1471961"/>
          </a:xfrm>
        </p:spPr>
        <p:txBody>
          <a:bodyPr anchor="ctr"/>
          <a:lstStyle/>
          <a:p>
            <a:r>
              <a:rPr lang="en-US" sz="8000" dirty="0"/>
              <a:t>Invoice </a:t>
            </a:r>
            <a:r>
              <a:rPr lang="en-US" sz="8000" dirty="0" smtClean="0"/>
              <a:t>Payment</a:t>
            </a:r>
            <a:endParaRPr lang="en-US" sz="8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9533" y="2745140"/>
            <a:ext cx="20015200" cy="30353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14399" y="1901787"/>
            <a:ext cx="17691652" cy="60939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l" defTabSz="457200" rtl="0" fontAlgn="auto" latinLnBrk="1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charset="0"/>
                <a:ea typeface="Arial" charset="0"/>
                <a:cs typeface="Arial" charset="0"/>
                <a:sym typeface="Vista Sans OT Medium"/>
              </a:rPr>
              <a:t>Invoice payment</a:t>
            </a:r>
            <a:r>
              <a:rPr kumimoji="0" lang="en-US" sz="3600" b="0" i="0" u="none" strike="noStrike" cap="none" spc="0" normalizeH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charset="0"/>
                <a:ea typeface="Arial" charset="0"/>
                <a:cs typeface="Arial" charset="0"/>
                <a:sym typeface="Vista Sans OT Medium"/>
              </a:rPr>
              <a:t> follows a multi-step process.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 charset="0"/>
              <a:ea typeface="Arial" charset="0"/>
              <a:cs typeface="Arial" charset="0"/>
              <a:sym typeface="Vista Sans OT Medium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14399" y="6881543"/>
            <a:ext cx="8209722" cy="60939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l" defTabSz="457200" rtl="0" fontAlgn="auto" latinLnBrk="1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charset="0"/>
                <a:ea typeface="Arial" charset="0"/>
                <a:cs typeface="Arial" charset="0"/>
                <a:sym typeface="Vista Sans OT Medium"/>
              </a:rPr>
              <a:t>Median cycle</a:t>
            </a:r>
            <a:r>
              <a:rPr kumimoji="0" lang="en-US" sz="3600" b="0" i="0" u="none" strike="noStrike" cap="none" spc="0" normalizeH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charset="0"/>
                <a:ea typeface="Arial" charset="0"/>
                <a:cs typeface="Arial" charset="0"/>
                <a:sym typeface="Vista Sans OT Medium"/>
              </a:rPr>
              <a:t> times for each step (days):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 charset="0"/>
              <a:ea typeface="Arial" charset="0"/>
              <a:cs typeface="Arial" charset="0"/>
              <a:sym typeface="Vista Sans OT Medium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9532" y="7788729"/>
            <a:ext cx="20015201" cy="2143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02418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351" y="0"/>
            <a:ext cx="21336000" cy="1471961"/>
          </a:xfrm>
        </p:spPr>
        <p:txBody>
          <a:bodyPr anchor="ctr"/>
          <a:lstStyle/>
          <a:p>
            <a:pPr lvl="0">
              <a:lnSpc>
                <a:spcPct val="120000"/>
              </a:lnSpc>
              <a:buClr>
                <a:srgbClr val="385998"/>
              </a:buClr>
              <a:buSzPct val="100000"/>
            </a:pPr>
            <a:r>
              <a:rPr lang="en-US" sz="8000" dirty="0"/>
              <a:t>Forecasting Future Payment </a:t>
            </a:r>
            <a:r>
              <a:rPr lang="en-US" sz="8000" dirty="0" smtClean="0"/>
              <a:t>Date</a:t>
            </a:r>
            <a:endParaRPr lang="en-US" sz="8000" b="0" dirty="0">
              <a:solidFill>
                <a:srgbClr val="53585F"/>
              </a:solidFill>
              <a:latin typeface="FreightSansLFPro"/>
              <a:cs typeface="Helvetic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315416" y="2404329"/>
            <a:ext cx="17121809" cy="121879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l" defTabSz="457200" rtl="0" fontAlgn="auto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charset="0"/>
                <a:ea typeface="Arial" charset="0"/>
                <a:cs typeface="Arial" charset="0"/>
                <a:sym typeface="Vista Sans OT Medium"/>
              </a:rPr>
              <a:t>Any given invoice</a:t>
            </a:r>
            <a:r>
              <a:rPr kumimoji="0" lang="en-US" sz="3600" b="0" i="0" u="none" strike="noStrike" cap="none" spc="0" normalizeH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charset="0"/>
                <a:ea typeface="Arial" charset="0"/>
                <a:cs typeface="Arial" charset="0"/>
                <a:sym typeface="Vista Sans OT Medium"/>
              </a:rPr>
              <a:t> will have data up to the last step it has completed.</a:t>
            </a:r>
          </a:p>
          <a:p>
            <a:pPr marL="0" marR="0" indent="0" algn="l" defTabSz="457200" rtl="0" fontAlgn="auto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6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Forecast payment date based on existing data.</a:t>
            </a:r>
            <a:endParaRPr kumimoji="0" lang="en-US" sz="3600" b="0" i="0" u="none" strike="noStrike" cap="none" spc="0" normalizeH="0" baseline="0" dirty="0" smtClean="0">
              <a:ln>
                <a:noFill/>
              </a:ln>
              <a:solidFill>
                <a:schemeClr val="bg1"/>
              </a:solidFill>
              <a:effectLst/>
              <a:uFillTx/>
              <a:latin typeface="Arial" charset="0"/>
              <a:ea typeface="Arial" charset="0"/>
              <a:cs typeface="Arial" charset="0"/>
              <a:sym typeface="Vista Sans OT Medium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315416" y="4166717"/>
            <a:ext cx="8432088" cy="60939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l" defTabSz="457200" rtl="0" fontAlgn="auto" latinLnBrk="1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charset="0"/>
                <a:ea typeface="Arial" charset="0"/>
                <a:cs typeface="Arial" charset="0"/>
                <a:sym typeface="Vista Sans OT Medium"/>
              </a:rPr>
              <a:t>Sample Data: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5416" y="5190742"/>
            <a:ext cx="21674065" cy="3788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76495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351" y="0"/>
            <a:ext cx="21336000" cy="1471961"/>
          </a:xfrm>
        </p:spPr>
        <p:txBody>
          <a:bodyPr anchor="ctr"/>
          <a:lstStyle/>
          <a:p>
            <a:pPr lvl="0">
              <a:lnSpc>
                <a:spcPct val="120000"/>
              </a:lnSpc>
              <a:buClr>
                <a:srgbClr val="385998"/>
              </a:buClr>
              <a:buSzPct val="100000"/>
            </a:pPr>
            <a:r>
              <a:rPr lang="en-US" sz="8000" dirty="0"/>
              <a:t>Forecasting Future Payment </a:t>
            </a:r>
            <a:r>
              <a:rPr lang="en-US" sz="8000" dirty="0" smtClean="0"/>
              <a:t>Date</a:t>
            </a:r>
            <a:endParaRPr lang="en-US" sz="8000" b="0" dirty="0">
              <a:solidFill>
                <a:srgbClr val="53585F"/>
              </a:solidFill>
              <a:latin typeface="FreightSansLFPro"/>
              <a:cs typeface="Helvetic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315416" y="2404329"/>
            <a:ext cx="18858534" cy="121879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l" defTabSz="457200" rtl="0" fontAlgn="auto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charset="0"/>
                <a:ea typeface="Arial" charset="0"/>
                <a:cs typeface="Arial" charset="0"/>
                <a:sym typeface="Vista Sans OT Medium"/>
              </a:rPr>
              <a:t>Zeroth-order forecast:</a:t>
            </a:r>
          </a:p>
          <a:p>
            <a:pPr marL="0" marR="0" indent="0" algn="l" defTabSz="457200" rtl="0" fontAlgn="auto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6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	</a:t>
            </a:r>
            <a:r>
              <a:rPr lang="en-US" sz="36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Take the last milestone completed and add the median times for the remaining steps.</a:t>
            </a:r>
            <a:r>
              <a:rPr kumimoji="0" lang="en-US" sz="3600" b="0" i="0" u="none" strike="noStrike" cap="none" spc="0" normalizeH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charset="0"/>
                <a:ea typeface="Arial" charset="0"/>
                <a:cs typeface="Arial" charset="0"/>
                <a:sym typeface="Vista Sans OT Medium"/>
              </a:rPr>
              <a:t> </a:t>
            </a:r>
            <a:endParaRPr kumimoji="0" lang="en-US" sz="3600" b="0" i="0" u="none" strike="noStrike" cap="none" spc="0" normalizeH="0" baseline="0" dirty="0" smtClean="0">
              <a:ln>
                <a:noFill/>
              </a:ln>
              <a:solidFill>
                <a:schemeClr val="bg1"/>
              </a:solidFill>
              <a:effectLst/>
              <a:uFillTx/>
              <a:latin typeface="Arial" charset="0"/>
              <a:ea typeface="Arial" charset="0"/>
              <a:cs typeface="Arial" charset="0"/>
              <a:sym typeface="Vista Sans OT Medium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120" y="4291332"/>
            <a:ext cx="23677550" cy="3788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41451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351" y="0"/>
            <a:ext cx="21336000" cy="1471961"/>
          </a:xfrm>
        </p:spPr>
        <p:txBody>
          <a:bodyPr anchor="ctr"/>
          <a:lstStyle/>
          <a:p>
            <a:pPr lvl="0">
              <a:lnSpc>
                <a:spcPct val="120000"/>
              </a:lnSpc>
              <a:buClr>
                <a:srgbClr val="385998"/>
              </a:buClr>
              <a:buSzPct val="100000"/>
            </a:pPr>
            <a:r>
              <a:rPr lang="en-US" sz="8000" dirty="0" smtClean="0"/>
              <a:t>Modeling Cycle Times</a:t>
            </a:r>
            <a:endParaRPr lang="en-US" sz="8000" b="0" dirty="0">
              <a:solidFill>
                <a:srgbClr val="53585F"/>
              </a:solidFill>
              <a:latin typeface="FreightSansLFPro"/>
              <a:cs typeface="Helvetic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68351" y="1877202"/>
            <a:ext cx="18858534" cy="60939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l" defTabSz="457200" rtl="0" fontAlgn="auto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6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Use other invoice data to more accurately predict each cycle time.</a:t>
            </a:r>
            <a:endParaRPr kumimoji="0" lang="en-US" sz="3600" b="0" i="0" u="none" strike="noStrike" cap="none" spc="0" normalizeH="0" baseline="0" dirty="0" smtClean="0">
              <a:ln>
                <a:noFill/>
              </a:ln>
              <a:solidFill>
                <a:schemeClr val="bg1"/>
              </a:solidFill>
              <a:effectLst/>
              <a:uFillTx/>
              <a:latin typeface="Arial" charset="0"/>
              <a:ea typeface="Arial" charset="0"/>
              <a:cs typeface="Arial" charset="0"/>
              <a:sym typeface="Vista Sans OT Medium"/>
            </a:endParaRPr>
          </a:p>
        </p:txBody>
      </p:sp>
      <p:sp>
        <p:nvSpPr>
          <p:cNvPr id="10" name="Right Brace 9"/>
          <p:cNvSpPr/>
          <p:nvPr/>
        </p:nvSpPr>
        <p:spPr>
          <a:xfrm>
            <a:off x="9023967" y="3585881"/>
            <a:ext cx="591671" cy="8635017"/>
          </a:xfrm>
          <a:prstGeom prst="rightBrace">
            <a:avLst/>
          </a:prstGeom>
          <a:noFill/>
          <a:ln w="38100" cap="flat">
            <a:solidFill>
              <a:srgbClr val="00000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cxnSp>
        <p:nvCxnSpPr>
          <p:cNvPr id="28" name="Straight Connector 27"/>
          <p:cNvCxnSpPr>
            <a:stCxn id="10" idx="1"/>
            <a:endCxn id="11" idx="2"/>
          </p:cNvCxnSpPr>
          <p:nvPr/>
        </p:nvCxnSpPr>
        <p:spPr>
          <a:xfrm flipV="1">
            <a:off x="9615638" y="5671361"/>
            <a:ext cx="3457203" cy="2232029"/>
          </a:xfrm>
          <a:prstGeom prst="line">
            <a:avLst/>
          </a:prstGeom>
          <a:noFill/>
          <a:ln w="38100" cap="flat">
            <a:solidFill>
              <a:srgbClr val="00000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1" name="Straight Connector 30"/>
          <p:cNvCxnSpPr>
            <a:stCxn id="10" idx="1"/>
            <a:endCxn id="12" idx="2"/>
          </p:cNvCxnSpPr>
          <p:nvPr/>
        </p:nvCxnSpPr>
        <p:spPr>
          <a:xfrm flipV="1">
            <a:off x="9615638" y="6231723"/>
            <a:ext cx="3452760" cy="1671667"/>
          </a:xfrm>
          <a:prstGeom prst="line">
            <a:avLst/>
          </a:prstGeom>
          <a:noFill/>
          <a:ln w="38100" cap="flat">
            <a:solidFill>
              <a:srgbClr val="00000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3" name="Straight Connector 32"/>
          <p:cNvCxnSpPr>
            <a:stCxn id="10" idx="1"/>
            <a:endCxn id="13" idx="2"/>
          </p:cNvCxnSpPr>
          <p:nvPr/>
        </p:nvCxnSpPr>
        <p:spPr>
          <a:xfrm flipV="1">
            <a:off x="9615638" y="6782983"/>
            <a:ext cx="3451465" cy="1120407"/>
          </a:xfrm>
          <a:prstGeom prst="line">
            <a:avLst/>
          </a:prstGeom>
          <a:noFill/>
          <a:ln w="38100" cap="flat">
            <a:solidFill>
              <a:srgbClr val="00000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5" name="Straight Connector 34"/>
          <p:cNvCxnSpPr>
            <a:stCxn id="10" idx="1"/>
            <a:endCxn id="14" idx="2"/>
          </p:cNvCxnSpPr>
          <p:nvPr/>
        </p:nvCxnSpPr>
        <p:spPr>
          <a:xfrm flipV="1">
            <a:off x="9615638" y="7343345"/>
            <a:ext cx="3458499" cy="560045"/>
          </a:xfrm>
          <a:prstGeom prst="line">
            <a:avLst/>
          </a:prstGeom>
          <a:noFill/>
          <a:ln w="38100" cap="flat">
            <a:solidFill>
              <a:srgbClr val="00000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7" name="Straight Connector 36"/>
          <p:cNvCxnSpPr>
            <a:stCxn id="10" idx="1"/>
            <a:endCxn id="15" idx="2"/>
          </p:cNvCxnSpPr>
          <p:nvPr/>
        </p:nvCxnSpPr>
        <p:spPr>
          <a:xfrm>
            <a:off x="9615638" y="7903390"/>
            <a:ext cx="3462718" cy="317"/>
          </a:xfrm>
          <a:prstGeom prst="line">
            <a:avLst/>
          </a:prstGeom>
          <a:noFill/>
          <a:ln w="38100" cap="flat">
            <a:solidFill>
              <a:srgbClr val="00000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9" name="Straight Connector 38"/>
          <p:cNvCxnSpPr>
            <a:stCxn id="10" idx="1"/>
            <a:endCxn id="16" idx="2"/>
          </p:cNvCxnSpPr>
          <p:nvPr/>
        </p:nvCxnSpPr>
        <p:spPr>
          <a:xfrm>
            <a:off x="9615638" y="7903390"/>
            <a:ext cx="3458275" cy="560679"/>
          </a:xfrm>
          <a:prstGeom prst="line">
            <a:avLst/>
          </a:prstGeom>
          <a:noFill/>
          <a:ln w="38100" cap="flat">
            <a:solidFill>
              <a:srgbClr val="00000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1" name="Straight Connector 40"/>
          <p:cNvCxnSpPr>
            <a:stCxn id="10" idx="1"/>
            <a:endCxn id="17" idx="2"/>
          </p:cNvCxnSpPr>
          <p:nvPr/>
        </p:nvCxnSpPr>
        <p:spPr>
          <a:xfrm>
            <a:off x="9615638" y="7903390"/>
            <a:ext cx="3456980" cy="1111939"/>
          </a:xfrm>
          <a:prstGeom prst="line">
            <a:avLst/>
          </a:prstGeom>
          <a:noFill/>
          <a:ln w="38100" cap="flat">
            <a:solidFill>
              <a:srgbClr val="00000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3" name="Straight Connector 42"/>
          <p:cNvCxnSpPr>
            <a:stCxn id="10" idx="1"/>
            <a:endCxn id="18" idx="2"/>
          </p:cNvCxnSpPr>
          <p:nvPr/>
        </p:nvCxnSpPr>
        <p:spPr>
          <a:xfrm>
            <a:off x="9615638" y="7903390"/>
            <a:ext cx="3464014" cy="1672301"/>
          </a:xfrm>
          <a:prstGeom prst="line">
            <a:avLst/>
          </a:prstGeom>
          <a:noFill/>
          <a:ln w="38100" cap="flat">
            <a:solidFill>
              <a:srgbClr val="00000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5" name="Straight Connector 44"/>
          <p:cNvCxnSpPr>
            <a:stCxn id="10" idx="1"/>
            <a:endCxn id="19" idx="2"/>
          </p:cNvCxnSpPr>
          <p:nvPr/>
        </p:nvCxnSpPr>
        <p:spPr>
          <a:xfrm>
            <a:off x="9615638" y="7903390"/>
            <a:ext cx="3458275" cy="2248188"/>
          </a:xfrm>
          <a:prstGeom prst="line">
            <a:avLst/>
          </a:prstGeom>
          <a:noFill/>
          <a:ln w="38100" cap="flat">
            <a:solidFill>
              <a:srgbClr val="00000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46" name="Group 45"/>
          <p:cNvGrpSpPr/>
          <p:nvPr/>
        </p:nvGrpSpPr>
        <p:grpSpPr>
          <a:xfrm>
            <a:off x="13050472" y="4774440"/>
            <a:ext cx="6868086" cy="5670574"/>
            <a:chOff x="12686411" y="4720642"/>
            <a:chExt cx="6868086" cy="5670574"/>
          </a:xfrm>
        </p:grpSpPr>
        <p:sp>
          <p:nvSpPr>
            <p:cNvPr id="11" name="Oval 10"/>
            <p:cNvSpPr/>
            <p:nvPr/>
          </p:nvSpPr>
          <p:spPr>
            <a:xfrm>
              <a:off x="12708780" y="5474127"/>
              <a:ext cx="286871" cy="286871"/>
            </a:xfrm>
            <a:prstGeom prst="ellipse">
              <a:avLst/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6200" tIns="76200" rIns="76200" bIns="76200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6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Gill Sans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12704337" y="6034489"/>
              <a:ext cx="286871" cy="286871"/>
            </a:xfrm>
            <a:prstGeom prst="ellipse">
              <a:avLst/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6200" tIns="76200" rIns="76200" bIns="76200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6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Gill Sans"/>
              </a:endParaRPr>
            </a:p>
          </p:txBody>
        </p:sp>
        <p:sp>
          <p:nvSpPr>
            <p:cNvPr id="13" name="Oval 12"/>
            <p:cNvSpPr/>
            <p:nvPr/>
          </p:nvSpPr>
          <p:spPr>
            <a:xfrm>
              <a:off x="12703042" y="6585749"/>
              <a:ext cx="286871" cy="286871"/>
            </a:xfrm>
            <a:prstGeom prst="ellipse">
              <a:avLst/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6200" tIns="76200" rIns="76200" bIns="76200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6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Gill Sans"/>
              </a:endParaRPr>
            </a:p>
          </p:txBody>
        </p:sp>
        <p:sp>
          <p:nvSpPr>
            <p:cNvPr id="14" name="Oval 13"/>
            <p:cNvSpPr/>
            <p:nvPr/>
          </p:nvSpPr>
          <p:spPr>
            <a:xfrm>
              <a:off x="12710076" y="7146111"/>
              <a:ext cx="286871" cy="286871"/>
            </a:xfrm>
            <a:prstGeom prst="ellipse">
              <a:avLst/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6200" tIns="76200" rIns="76200" bIns="76200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6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Gill Sans"/>
              </a:endParaRPr>
            </a:p>
          </p:txBody>
        </p:sp>
        <p:sp>
          <p:nvSpPr>
            <p:cNvPr id="15" name="Oval 14"/>
            <p:cNvSpPr/>
            <p:nvPr/>
          </p:nvSpPr>
          <p:spPr>
            <a:xfrm>
              <a:off x="12714295" y="7706473"/>
              <a:ext cx="286871" cy="286871"/>
            </a:xfrm>
            <a:prstGeom prst="ellipse">
              <a:avLst/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6200" tIns="76200" rIns="76200" bIns="76200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6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Gill Sans"/>
              </a:endParaRPr>
            </a:p>
          </p:txBody>
        </p:sp>
        <p:sp>
          <p:nvSpPr>
            <p:cNvPr id="16" name="Oval 15"/>
            <p:cNvSpPr/>
            <p:nvPr/>
          </p:nvSpPr>
          <p:spPr>
            <a:xfrm>
              <a:off x="12709852" y="8266835"/>
              <a:ext cx="286871" cy="286871"/>
            </a:xfrm>
            <a:prstGeom prst="ellipse">
              <a:avLst/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6200" tIns="76200" rIns="76200" bIns="76200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6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Gill Sans"/>
              </a:endParaRPr>
            </a:p>
          </p:txBody>
        </p:sp>
        <p:sp>
          <p:nvSpPr>
            <p:cNvPr id="17" name="Oval 16"/>
            <p:cNvSpPr/>
            <p:nvPr/>
          </p:nvSpPr>
          <p:spPr>
            <a:xfrm>
              <a:off x="12708557" y="8818095"/>
              <a:ext cx="286871" cy="286871"/>
            </a:xfrm>
            <a:prstGeom prst="ellipse">
              <a:avLst/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6200" tIns="76200" rIns="76200" bIns="76200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6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Gill Sans"/>
              </a:endParaRPr>
            </a:p>
          </p:txBody>
        </p:sp>
        <p:sp>
          <p:nvSpPr>
            <p:cNvPr id="18" name="Oval 17"/>
            <p:cNvSpPr/>
            <p:nvPr/>
          </p:nvSpPr>
          <p:spPr>
            <a:xfrm>
              <a:off x="12715591" y="9378457"/>
              <a:ext cx="286871" cy="286871"/>
            </a:xfrm>
            <a:prstGeom prst="ellipse">
              <a:avLst/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6200" tIns="76200" rIns="76200" bIns="76200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6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Gill Sans"/>
              </a:endParaRPr>
            </a:p>
          </p:txBody>
        </p:sp>
        <p:sp>
          <p:nvSpPr>
            <p:cNvPr id="19" name="Oval 18"/>
            <p:cNvSpPr/>
            <p:nvPr/>
          </p:nvSpPr>
          <p:spPr>
            <a:xfrm>
              <a:off x="12709852" y="9954344"/>
              <a:ext cx="286871" cy="286871"/>
            </a:xfrm>
            <a:prstGeom prst="ellipse">
              <a:avLst/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6200" tIns="76200" rIns="76200" bIns="76200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6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Gill Sans"/>
              </a:endParaRPr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686411" y="4720642"/>
              <a:ext cx="6868086" cy="5670574"/>
            </a:xfrm>
            <a:prstGeom prst="rect">
              <a:avLst/>
            </a:prstGeom>
          </p:spPr>
        </p:pic>
      </p:grpSp>
      <p:pic>
        <p:nvPicPr>
          <p:cNvPr id="63" name="Picture 6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6649" y="3129443"/>
            <a:ext cx="7715597" cy="9091455"/>
          </a:xfrm>
          <a:prstGeom prst="rect">
            <a:avLst/>
          </a:prstGeom>
        </p:spPr>
      </p:pic>
      <p:sp>
        <p:nvSpPr>
          <p:cNvPr id="73" name="TextBox 72"/>
          <p:cNvSpPr txBox="1"/>
          <p:nvPr/>
        </p:nvSpPr>
        <p:spPr>
          <a:xfrm>
            <a:off x="11136351" y="11132231"/>
            <a:ext cx="7669832" cy="236988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l" defTabSz="457200" rtl="0" fontAlgn="auto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charset="0"/>
                <a:ea typeface="Arial" charset="0"/>
                <a:cs typeface="Arial" charset="0"/>
                <a:sym typeface="Vista Sans OT Medium"/>
              </a:rPr>
              <a:t>For predictors</a:t>
            </a:r>
            <a:r>
              <a:rPr kumimoji="0" lang="en-US" sz="2800" b="0" i="0" u="none" strike="noStrike" cap="none" spc="0" normalizeH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charset="0"/>
                <a:ea typeface="Arial" charset="0"/>
                <a:cs typeface="Arial" charset="0"/>
                <a:sym typeface="Vista Sans OT Medium"/>
              </a:rPr>
              <a:t> with high number of levels, convert to number of invoices per year.</a:t>
            </a:r>
          </a:p>
          <a:p>
            <a:pPr marL="923925" lvl="2" indent="0" algn="l" rtl="0" hangingPunct="0"/>
            <a:r>
              <a:rPr lang="en-US" sz="28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This places levels with similar number of invoices processed close to each other on a continuous scale.</a:t>
            </a:r>
            <a:endParaRPr lang="en-US" sz="28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648087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351" y="0"/>
            <a:ext cx="21336000" cy="1471961"/>
          </a:xfrm>
        </p:spPr>
        <p:txBody>
          <a:bodyPr anchor="ctr"/>
          <a:lstStyle/>
          <a:p>
            <a:pPr lvl="0">
              <a:lnSpc>
                <a:spcPct val="120000"/>
              </a:lnSpc>
              <a:buClr>
                <a:srgbClr val="385998"/>
              </a:buClr>
              <a:buSzPct val="100000"/>
            </a:pPr>
            <a:r>
              <a:rPr lang="en-US" sz="8000" dirty="0" smtClean="0"/>
              <a:t>Modeling Cycle Times</a:t>
            </a:r>
            <a:endParaRPr lang="en-US" sz="8000" b="0" dirty="0">
              <a:solidFill>
                <a:srgbClr val="53585F"/>
              </a:solidFill>
              <a:latin typeface="FreightSansLFPro"/>
              <a:cs typeface="Helvetica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468351" y="1974186"/>
            <a:ext cx="18434246" cy="94795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l" defTabSz="457200" rtl="0" fontAlgn="auto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charset="0"/>
                <a:ea typeface="Arial" charset="0"/>
                <a:cs typeface="Arial" charset="0"/>
                <a:sym typeface="Vista Sans OT Medium"/>
              </a:rPr>
              <a:t>For predictors</a:t>
            </a:r>
            <a:r>
              <a:rPr kumimoji="0" lang="en-US" sz="2800" b="0" i="0" u="none" strike="noStrike" cap="none" spc="0" normalizeH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charset="0"/>
                <a:ea typeface="Arial" charset="0"/>
                <a:cs typeface="Arial" charset="0"/>
                <a:sym typeface="Vista Sans OT Medium"/>
              </a:rPr>
              <a:t> with high number of levels, convert to number of invoices per year.</a:t>
            </a:r>
          </a:p>
          <a:p>
            <a:pPr marL="923925" lvl="2" indent="0" algn="l" rtl="0" hangingPunct="0"/>
            <a:r>
              <a:rPr lang="en-US" sz="28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This places levels with similar number of invoices processed close to each other on a continuous scale.</a:t>
            </a:r>
            <a:endParaRPr lang="en-US" sz="28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8447" y="4098921"/>
            <a:ext cx="6408529" cy="681933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68351" y="4294985"/>
            <a:ext cx="7749915" cy="1895904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461963" marR="0" indent="-461963" algn="l" defTabSz="457200" rtl="0" fontAlgn="auto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2800" b="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charset="0"/>
                <a:ea typeface="Arial" charset="0"/>
                <a:cs typeface="Arial" charset="0"/>
                <a:sym typeface="Vista Sans OT Medium"/>
              </a:rPr>
              <a:t>Example: Suppliers</a:t>
            </a:r>
          </a:p>
          <a:p>
            <a:pPr marL="461963" marR="0" indent="-461963" algn="l" defTabSz="457200" rtl="0" fontAlgn="auto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sz="28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	</a:t>
            </a:r>
            <a:r>
              <a:rPr lang="en-US" sz="28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24,000 Levels</a:t>
            </a:r>
            <a:endParaRPr kumimoji="0" lang="en-US" sz="2800" b="0" i="0" u="none" strike="noStrike" cap="none" spc="0" normalizeH="0" baseline="0" dirty="0" smtClean="0">
              <a:ln>
                <a:noFill/>
              </a:ln>
              <a:solidFill>
                <a:schemeClr val="bg1"/>
              </a:solidFill>
              <a:effectLst/>
              <a:uFillTx/>
              <a:latin typeface="Arial" charset="0"/>
              <a:ea typeface="Arial" charset="0"/>
              <a:cs typeface="Arial" charset="0"/>
              <a:sym typeface="Vista Sans OT Medium"/>
            </a:endParaRPr>
          </a:p>
          <a:p>
            <a:pPr marL="461963" marR="0" indent="-461963" algn="l" defTabSz="457200" rtl="0" fontAlgn="auto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sz="28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	</a:t>
            </a:r>
            <a:r>
              <a:rPr lang="en-US" sz="28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Convert Supplier to </a:t>
            </a:r>
          </a:p>
          <a:p>
            <a:pPr marL="461963" marR="0" indent="-461963" algn="l" defTabSz="457200" rtl="0" fontAlgn="auto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sz="28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	</a:t>
            </a:r>
            <a:r>
              <a:rPr lang="en-US" sz="28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Count of Invoice ID for Supplier</a:t>
            </a:r>
            <a:endParaRPr kumimoji="0" lang="en-US" sz="2800" b="0" i="0" u="none" strike="noStrike" cap="none" spc="0" normalizeH="0" baseline="0" dirty="0" smtClean="0">
              <a:ln>
                <a:noFill/>
              </a:ln>
              <a:solidFill>
                <a:schemeClr val="bg1"/>
              </a:solidFill>
              <a:effectLst/>
              <a:uFillTx/>
              <a:latin typeface="Arial" charset="0"/>
              <a:ea typeface="Arial" charset="0"/>
              <a:cs typeface="Arial" charset="0"/>
              <a:sym typeface="Vista Sans OT Medium"/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38668" y="4098921"/>
            <a:ext cx="11505008" cy="6819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98618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351" y="0"/>
            <a:ext cx="21336000" cy="1471961"/>
          </a:xfrm>
        </p:spPr>
        <p:txBody>
          <a:bodyPr anchor="ctr"/>
          <a:lstStyle/>
          <a:p>
            <a:pPr lvl="0">
              <a:lnSpc>
                <a:spcPct val="120000"/>
              </a:lnSpc>
              <a:buClr>
                <a:srgbClr val="385998"/>
              </a:buClr>
              <a:buSzPct val="100000"/>
            </a:pPr>
            <a:r>
              <a:rPr lang="en-US" sz="8000" dirty="0"/>
              <a:t>Modeling Cycle Times</a:t>
            </a:r>
            <a:endParaRPr lang="en-US" sz="8000" b="0" dirty="0">
              <a:solidFill>
                <a:srgbClr val="53585F"/>
              </a:solidFill>
              <a:latin typeface="FreightSansLFPro"/>
              <a:cs typeface="Helvetic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56954" y="1986738"/>
            <a:ext cx="19094823" cy="1052595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742950" marR="0" lvl="0" indent="-742950" algn="l" defTabSz="914400" rtl="0" eaLnBrk="1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Methodology for Modeling Cycle Time</a:t>
            </a:r>
          </a:p>
          <a:p>
            <a:pPr marL="928688" lvl="1" indent="858838" algn="l" defTabSz="914400" rtl="0" latinLnBrk="1" hangingPunct="0">
              <a:lnSpc>
                <a:spcPct val="100000"/>
              </a:lnSpc>
              <a:buFont typeface="+mj-lt"/>
              <a:buAutoNum type="arabicPeriod"/>
            </a:pPr>
            <a:r>
              <a:rPr lang="en-US" sz="36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Read invoice data into R.</a:t>
            </a:r>
          </a:p>
          <a:p>
            <a:pPr marL="928688" lvl="1" indent="858838" algn="l" defTabSz="914400" rtl="0" latinLnBrk="1" hangingPunct="0">
              <a:lnSpc>
                <a:spcPct val="100000"/>
              </a:lnSpc>
              <a:buFont typeface="+mj-lt"/>
              <a:buAutoNum type="arabicPeriod"/>
            </a:pPr>
            <a:r>
              <a:rPr lang="en-US" sz="36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Prepare data</a:t>
            </a:r>
          </a:p>
          <a:p>
            <a:pPr marL="2809875" lvl="3" indent="-693738" algn="l" defTabSz="914400" rtl="0" latinLnBrk="1" hangingPunct="0">
              <a:lnSpc>
                <a:spcPct val="100000"/>
              </a:lnSpc>
              <a:buFont typeface="Arial" charset="0"/>
              <a:buChar char="•"/>
            </a:pPr>
            <a:r>
              <a:rPr lang="en-US" sz="32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Filter rows that do not have data for the Cycle Time being modeled. </a:t>
            </a:r>
          </a:p>
          <a:p>
            <a:pPr marL="2809875" lvl="3" indent="-693738" algn="l" defTabSz="914400" rtl="0" latinLnBrk="1" hangingPunct="0">
              <a:lnSpc>
                <a:spcPct val="100000"/>
              </a:lnSpc>
              <a:buFont typeface="Arial" charset="0"/>
              <a:buChar char="•"/>
            </a:pPr>
            <a:r>
              <a:rPr lang="en-US" sz="32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Filter outliers in Cycle Time (&gt; 60days)</a:t>
            </a:r>
          </a:p>
          <a:p>
            <a:pPr marL="2759075" lvl="2" indent="-642938" algn="l" defTabSz="914400" rtl="0" latinLnBrk="1" hangingPunct="0">
              <a:lnSpc>
                <a:spcPct val="100000"/>
              </a:lnSpc>
              <a:buFont typeface="Arial" charset="0"/>
              <a:buChar char="•"/>
            </a:pPr>
            <a:r>
              <a:rPr lang="en-US" sz="32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Create training and test data sets (split data randomly)</a:t>
            </a:r>
          </a:p>
          <a:p>
            <a:pPr marL="928688" lvl="1" indent="858838" algn="l" defTabSz="914400" rtl="0" latinLnBrk="1" hangingPunct="0">
              <a:lnSpc>
                <a:spcPct val="100000"/>
              </a:lnSpc>
              <a:buFont typeface="+mj-lt"/>
              <a:buAutoNum type="arabicPeriod"/>
            </a:pPr>
            <a:r>
              <a:rPr lang="en-US" sz="36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Fit Boosted Decision Tree model to training data</a:t>
            </a:r>
          </a:p>
          <a:p>
            <a:pPr marL="2747963" lvl="5" indent="-673100" algn="l" defTabSz="914400" rtl="0" latinLnBrk="1" hangingPunct="0">
              <a:lnSpc>
                <a:spcPct val="100000"/>
              </a:lnSpc>
              <a:buFont typeface="Arial" charset="0"/>
              <a:buChar char="•"/>
            </a:pPr>
            <a:r>
              <a:rPr lang="en-US" sz="36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Sequence </a:t>
            </a:r>
            <a:r>
              <a:rPr lang="en-US" sz="36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of simple trees where each successive tree is built for the residuals of the preceding tree.</a:t>
            </a:r>
          </a:p>
          <a:p>
            <a:pPr marL="2747963" lvl="8" indent="-673100" algn="l" defTabSz="914400" rtl="0" latinLnBrk="1" hangingPunct="0">
              <a:lnSpc>
                <a:spcPct val="100000"/>
              </a:lnSpc>
              <a:buFont typeface="Arial" charset="0"/>
              <a:buChar char="•"/>
            </a:pPr>
            <a:r>
              <a:rPr lang="en-US" sz="36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Adjustable parameters: </a:t>
            </a:r>
          </a:p>
          <a:p>
            <a:pPr marL="2074863" lvl="8" indent="0" algn="l" defTabSz="914400" rtl="0" latinLnBrk="1" hangingPunct="0">
              <a:lnSpc>
                <a:spcPct val="100000"/>
              </a:lnSpc>
            </a:pPr>
            <a:r>
              <a:rPr lang="en-US" sz="36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		number of trees (N)</a:t>
            </a:r>
          </a:p>
          <a:p>
            <a:pPr marL="2074863" lvl="8" indent="0" algn="l" defTabSz="914400" rtl="0" latinLnBrk="1" hangingPunct="0">
              <a:lnSpc>
                <a:spcPct val="100000"/>
              </a:lnSpc>
            </a:pPr>
            <a:r>
              <a:rPr lang="en-US" sz="36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	</a:t>
            </a:r>
            <a:r>
              <a:rPr lang="en-US" sz="36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	depth of each level (d)</a:t>
            </a:r>
          </a:p>
          <a:p>
            <a:pPr marL="2074863" lvl="8" indent="0" algn="l" defTabSz="914400" rtl="0" latinLnBrk="1" hangingPunct="0">
              <a:lnSpc>
                <a:spcPct val="100000"/>
              </a:lnSpc>
            </a:pPr>
            <a:r>
              <a:rPr lang="en-US" sz="36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	</a:t>
            </a:r>
            <a:r>
              <a:rPr lang="en-US" sz="36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	shrinkage factor between levels (</a:t>
            </a:r>
            <a:r>
              <a:rPr lang="en-US" sz="3600" dirty="0" smtClean="0">
                <a:solidFill>
                  <a:schemeClr val="bg1"/>
                </a:solidFill>
                <a:latin typeface="Symbol" charset="2"/>
                <a:ea typeface="Symbol" charset="2"/>
                <a:cs typeface="Symbol" charset="2"/>
              </a:rPr>
              <a:t>l</a:t>
            </a:r>
            <a:r>
              <a:rPr lang="en-US" sz="36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)</a:t>
            </a:r>
          </a:p>
          <a:p>
            <a:pPr marL="928688" lvl="1" indent="858838" algn="l" defTabSz="914400" rtl="0" latinLnBrk="1" hangingPunct="0">
              <a:lnSpc>
                <a:spcPct val="100000"/>
              </a:lnSpc>
              <a:buFont typeface="+mj-lt"/>
              <a:buAutoNum type="arabicPeriod"/>
            </a:pPr>
            <a:r>
              <a:rPr lang="en-US" sz="36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Cycle through range of parameters to identify best model</a:t>
            </a:r>
          </a:p>
          <a:p>
            <a:pPr marL="2747963" lvl="3" indent="-627063" algn="l" defTabSz="914400" rtl="0" latinLnBrk="1" hangingPunct="0">
              <a:lnSpc>
                <a:spcPct val="100000"/>
              </a:lnSpc>
              <a:buFont typeface="Arial" charset="0"/>
              <a:buChar char="•"/>
            </a:pPr>
            <a:r>
              <a:rPr lang="en-US" sz="36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N: 100, 500, 1000, 2000, 4000</a:t>
            </a:r>
          </a:p>
          <a:p>
            <a:pPr marL="2747963" lvl="3" indent="-627063" algn="l" defTabSz="914400" rtl="0" latinLnBrk="1" hangingPunct="0">
              <a:lnSpc>
                <a:spcPct val="100000"/>
              </a:lnSpc>
              <a:buFont typeface="Arial" charset="0"/>
              <a:buChar char="•"/>
            </a:pPr>
            <a:r>
              <a:rPr lang="en-US" sz="36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d: 4</a:t>
            </a:r>
          </a:p>
          <a:p>
            <a:pPr marL="2747963" lvl="3" indent="-627063" algn="l" defTabSz="914400" rtl="0" latinLnBrk="1" hangingPunct="0">
              <a:lnSpc>
                <a:spcPct val="100000"/>
              </a:lnSpc>
              <a:buFont typeface="Arial" charset="0"/>
              <a:buChar char="•"/>
            </a:pPr>
            <a:r>
              <a:rPr lang="en-US" sz="3600" dirty="0" smtClean="0">
                <a:solidFill>
                  <a:schemeClr val="bg1"/>
                </a:solidFill>
                <a:latin typeface="Symbol" charset="2"/>
                <a:ea typeface="Symbol" charset="2"/>
                <a:cs typeface="Symbol" charset="2"/>
              </a:rPr>
              <a:t>l</a:t>
            </a:r>
            <a:r>
              <a:rPr lang="en-US" sz="36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: 0.001, 0.005, </a:t>
            </a:r>
            <a:r>
              <a:rPr lang="pt-BR" sz="36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0.01</a:t>
            </a:r>
            <a:r>
              <a:rPr lang="pt-BR" sz="36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, </a:t>
            </a:r>
            <a:r>
              <a:rPr lang="pt-BR" sz="36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0.1</a:t>
            </a:r>
            <a:endParaRPr lang="en-US" sz="3600" dirty="0" smtClean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  <a:p>
            <a:pPr marL="928688" lvl="1" indent="858838" algn="l" defTabSz="914400" rtl="0" latinLnBrk="1" hangingPunct="0">
              <a:lnSpc>
                <a:spcPct val="100000"/>
              </a:lnSpc>
              <a:buFont typeface="+mj-lt"/>
              <a:buAutoNum type="arabicPeriod"/>
            </a:pPr>
            <a:r>
              <a:rPr lang="en-US" sz="36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Calculate mean square error (MSE) for training and test sets</a:t>
            </a:r>
          </a:p>
          <a:p>
            <a:pPr marL="928688" lvl="1" indent="858838" algn="l" defTabSz="914400" rtl="0" latinLnBrk="1" hangingPunct="0">
              <a:lnSpc>
                <a:spcPct val="100000"/>
              </a:lnSpc>
              <a:buFont typeface="+mj-lt"/>
              <a:buAutoNum type="arabicPeriod"/>
            </a:pPr>
            <a:r>
              <a:rPr lang="en-US" sz="36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Repeat for all Cycle Times</a:t>
            </a:r>
          </a:p>
        </p:txBody>
      </p:sp>
    </p:spTree>
    <p:extLst>
      <p:ext uri="{BB962C8B-B14F-4D97-AF65-F5344CB8AC3E}">
        <p14:creationId xmlns:p14="http://schemas.microsoft.com/office/powerpoint/2010/main" val="64153451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6529" y="3403215"/>
            <a:ext cx="17662395" cy="993509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351" y="0"/>
            <a:ext cx="21336000" cy="1471961"/>
          </a:xfrm>
        </p:spPr>
        <p:txBody>
          <a:bodyPr anchor="ctr"/>
          <a:lstStyle/>
          <a:p>
            <a:pPr lvl="0">
              <a:lnSpc>
                <a:spcPct val="120000"/>
              </a:lnSpc>
              <a:buClr>
                <a:srgbClr val="385998"/>
              </a:buClr>
              <a:buSzPct val="100000"/>
            </a:pPr>
            <a:r>
              <a:rPr lang="en-US" sz="8000" dirty="0"/>
              <a:t>Modeling Cycle Times</a:t>
            </a:r>
            <a:endParaRPr lang="en-US" sz="8000" b="0" dirty="0">
              <a:solidFill>
                <a:srgbClr val="53585F"/>
              </a:solidFill>
              <a:latin typeface="FreightSansLFPro"/>
              <a:cs typeface="Helvetic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549643" y="1879043"/>
            <a:ext cx="2689412" cy="60939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defTabSz="457200" rtl="0" fontAlgn="auto" latinLnBrk="1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charset="0"/>
                <a:ea typeface="Arial" charset="0"/>
                <a:cs typeface="Arial" charset="0"/>
                <a:sym typeface="Vista Sans OT Medium"/>
              </a:rPr>
              <a:t>Responses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8660" y="8300428"/>
            <a:ext cx="2343951" cy="60939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r" defTabSz="457200" rtl="0" fontAlgn="auto" latinLnBrk="1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charset="0"/>
                <a:ea typeface="Arial" charset="0"/>
                <a:cs typeface="Arial" charset="0"/>
                <a:sym typeface="Vista Sans OT Medium"/>
              </a:rPr>
              <a:t>Predictors</a:t>
            </a:r>
          </a:p>
        </p:txBody>
      </p:sp>
      <p:sp>
        <p:nvSpPr>
          <p:cNvPr id="10" name="Left Brace 9"/>
          <p:cNvSpPr/>
          <p:nvPr/>
        </p:nvSpPr>
        <p:spPr>
          <a:xfrm>
            <a:off x="2701758" y="3871942"/>
            <a:ext cx="914771" cy="9466370"/>
          </a:xfrm>
          <a:prstGeom prst="leftBrace">
            <a:avLst/>
          </a:prstGeom>
          <a:noFill/>
          <a:ln w="38100" cap="flat">
            <a:solidFill>
              <a:srgbClr val="00000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14" name="Left Brace 13"/>
          <p:cNvSpPr/>
          <p:nvPr/>
        </p:nvSpPr>
        <p:spPr>
          <a:xfrm rot="5400000">
            <a:off x="13436962" y="-4397819"/>
            <a:ext cx="914774" cy="14687295"/>
          </a:xfrm>
          <a:prstGeom prst="leftBrace">
            <a:avLst/>
          </a:prstGeom>
          <a:noFill/>
          <a:ln w="38100" cap="flat">
            <a:solidFill>
              <a:srgbClr val="00000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1477840" y="6242865"/>
            <a:ext cx="2716285" cy="541686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457200" rtl="0" fontAlgn="auto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charset="0"/>
                <a:ea typeface="Arial" charset="0"/>
                <a:cs typeface="Arial" charset="0"/>
                <a:sym typeface="Vista Sans OT Medium"/>
              </a:rPr>
              <a:t>Different predictors used for each response.</a:t>
            </a:r>
          </a:p>
          <a:p>
            <a:pPr marL="0" marR="0" indent="0" algn="l" defTabSz="457200" rtl="0" fontAlgn="auto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 smtClean="0">
              <a:ln>
                <a:noFill/>
              </a:ln>
              <a:solidFill>
                <a:schemeClr val="bg1"/>
              </a:solidFill>
              <a:effectLst/>
              <a:uFillTx/>
              <a:latin typeface="Arial" charset="0"/>
              <a:ea typeface="Arial" charset="0"/>
              <a:cs typeface="Arial" charset="0"/>
              <a:sym typeface="Vista Sans OT Medium"/>
            </a:endParaRPr>
          </a:p>
          <a:p>
            <a:pPr marL="0" marR="0" indent="0" algn="l" defTabSz="457200" rtl="0" fontAlgn="auto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2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Use more data as it becomes available for the later cycle times.</a:t>
            </a:r>
            <a:endParaRPr kumimoji="0" lang="en-US" sz="3200" b="0" i="0" u="none" strike="noStrike" cap="none" spc="0" normalizeH="0" baseline="0" dirty="0" smtClean="0">
              <a:ln>
                <a:noFill/>
              </a:ln>
              <a:solidFill>
                <a:schemeClr val="bg1"/>
              </a:solidFill>
              <a:effectLst/>
              <a:uFillTx/>
              <a:latin typeface="Arial" charset="0"/>
              <a:ea typeface="Arial" charset="0"/>
              <a:cs typeface="Arial" charset="0"/>
              <a:sym typeface="Vista Sans OT Medium"/>
            </a:endParaRPr>
          </a:p>
        </p:txBody>
      </p:sp>
    </p:spTree>
    <p:extLst>
      <p:ext uri="{BB962C8B-B14F-4D97-AF65-F5344CB8AC3E}">
        <p14:creationId xmlns:p14="http://schemas.microsoft.com/office/powerpoint/2010/main" val="108109901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fb_theme">
  <a:themeElements>
    <a:clrScheme name="Facebook">
      <a:dk1>
        <a:srgbClr val="53585F"/>
      </a:dk1>
      <a:lt1>
        <a:srgbClr val="FFFFFF"/>
      </a:lt1>
      <a:dk2>
        <a:srgbClr val="7D8490"/>
      </a:dk2>
      <a:lt2>
        <a:srgbClr val="EDEEF1"/>
      </a:lt2>
      <a:accent1>
        <a:srgbClr val="3B5998"/>
      </a:accent1>
      <a:accent2>
        <a:srgbClr val="6D84B4"/>
      </a:accent2>
      <a:accent3>
        <a:srgbClr val="D8DFEA"/>
      </a:accent3>
      <a:accent4>
        <a:srgbClr val="FBC300"/>
      </a:accent4>
      <a:accent5>
        <a:srgbClr val="FBEAAD"/>
      </a:accent5>
      <a:accent6>
        <a:srgbClr val="5890FF"/>
      </a:accent6>
      <a:hlink>
        <a:srgbClr val="0000FF"/>
      </a:hlink>
      <a:folHlink>
        <a:srgbClr val="00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Gill Sans"/>
        <a:ea typeface="Gill Sans"/>
        <a:cs typeface="Gill San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</a:spPr>
      <a:bodyPr rot="0" spcFirstLastPara="1" vertOverflow="overflow" horzOverflow="overflow" vert="horz" wrap="square" lIns="76200" tIns="76200" rIns="76200" bIns="762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60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381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457200" rtl="0" fontAlgn="auto" hangingPunct="0">
          <a:lnSpc>
            <a:spcPct val="11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 dirty="0" smtClean="0">
            <a:ln>
              <a:noFill/>
            </a:ln>
            <a:solidFill>
              <a:schemeClr val="bg1"/>
            </a:solidFill>
            <a:effectLst/>
            <a:uFillTx/>
            <a:latin typeface="Arial" charset="0"/>
            <a:ea typeface="Arial" charset="0"/>
            <a:cs typeface="Arial" charset="0"/>
            <a:sym typeface="Vista Sans OT Medium"/>
          </a:defRPr>
        </a:def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1_FB_template" id="{1C7A83C9-FC11-7E43-98E8-31BF250B2F31}" vid="{B1A1435F-0E7B-A44E-9BD3-42206FDF9AEF}"/>
    </a:ext>
  </a:extLst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Gill Sans"/>
        <a:ea typeface="Gill Sans"/>
        <a:cs typeface="Gill San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</a:spPr>
      <a:bodyPr rot="0" spcFirstLastPara="1" vertOverflow="overflow" horzOverflow="overflow" vert="horz" wrap="square" lIns="76200" tIns="76200" rIns="76200" bIns="762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60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381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457200" rtl="0" fontAlgn="auto" latinLnBrk="1" hangingPunct="0">
          <a:lnSpc>
            <a:spcPct val="11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9000" b="0" i="0" u="none" strike="noStrike" cap="none" spc="0" normalizeH="0" baseline="0">
            <a:ln>
              <a:noFill/>
            </a:ln>
            <a:solidFill>
              <a:srgbClr val="7D8490"/>
            </a:solidFill>
            <a:effectLst/>
            <a:uFillTx/>
            <a:latin typeface="Vista Sans OT Medium"/>
            <a:ea typeface="Vista Sans OT Medium"/>
            <a:cs typeface="Vista Sans OT Medium"/>
            <a:sym typeface="Vista Sans O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1_FB_template</Template>
  <TotalTime>33082</TotalTime>
  <Words>776</Words>
  <Application>Microsoft Macintosh PowerPoint</Application>
  <PresentationFormat>Custom</PresentationFormat>
  <Paragraphs>124</Paragraphs>
  <Slides>21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4" baseType="lpstr">
      <vt:lpstr>Cambria Math</vt:lpstr>
      <vt:lpstr>FreightSansLFPro</vt:lpstr>
      <vt:lpstr>FreightSansLFPro Med</vt:lpstr>
      <vt:lpstr>FreightSansLFPro SmBd</vt:lpstr>
      <vt:lpstr>FreightSansLFPro-Semibold</vt:lpstr>
      <vt:lpstr>Gill Sans</vt:lpstr>
      <vt:lpstr>Helvetica</vt:lpstr>
      <vt:lpstr>Lucida Grande</vt:lpstr>
      <vt:lpstr>ＭＳ Ｐゴシック</vt:lpstr>
      <vt:lpstr>Symbol</vt:lpstr>
      <vt:lpstr>Vista Sans OT Medium</vt:lpstr>
      <vt:lpstr>Arial</vt:lpstr>
      <vt:lpstr>fb_theme</vt:lpstr>
      <vt:lpstr>Estimated Payment Date</vt:lpstr>
      <vt:lpstr>Outline</vt:lpstr>
      <vt:lpstr>Invoice Payment</vt:lpstr>
      <vt:lpstr>Forecasting Future Payment Date</vt:lpstr>
      <vt:lpstr>Forecasting Future Payment Date</vt:lpstr>
      <vt:lpstr>Modeling Cycle Times</vt:lpstr>
      <vt:lpstr>Modeling Cycle Times</vt:lpstr>
      <vt:lpstr>Modeling Cycle Times</vt:lpstr>
      <vt:lpstr>Modeling Cycle Times</vt:lpstr>
      <vt:lpstr>Modeling Cycle Times</vt:lpstr>
      <vt:lpstr>Modeling Cycle Times</vt:lpstr>
      <vt:lpstr>Simple Explanation</vt:lpstr>
      <vt:lpstr>Modeling Cycle Times</vt:lpstr>
      <vt:lpstr>Modeling Cycle Times</vt:lpstr>
      <vt:lpstr>Populating Estimated Payment Date</vt:lpstr>
      <vt:lpstr>Populating Estimated Payment Date</vt:lpstr>
      <vt:lpstr>PowerPoint Presentation</vt:lpstr>
      <vt:lpstr>Decision Tree background</vt:lpstr>
      <vt:lpstr>Decision Tree background</vt:lpstr>
      <vt:lpstr>Decision Tree background</vt:lpstr>
      <vt:lpstr>Decision Tree background</vt:lpstr>
    </vt:vector>
  </TitlesOfParts>
  <Company/>
  <LinksUpToDate>false</LinksUpToDate>
  <SharedDoc>false</SharedDoc>
  <HyperlinksChanged>false</HyperlinksChanged>
  <AppVersion>15.0024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106</cp:revision>
  <dcterms:created xsi:type="dcterms:W3CDTF">2016-07-19T04:19:56Z</dcterms:created>
  <dcterms:modified xsi:type="dcterms:W3CDTF">2016-08-22T17:59:25Z</dcterms:modified>
</cp:coreProperties>
</file>